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25"/>
  </p:notesMasterIdLst>
  <p:sldIdLst>
    <p:sldId id="258" r:id="rId6"/>
    <p:sldId id="259" r:id="rId7"/>
    <p:sldId id="260" r:id="rId8"/>
    <p:sldId id="270" r:id="rId9"/>
    <p:sldId id="261" r:id="rId10"/>
    <p:sldId id="271" r:id="rId11"/>
    <p:sldId id="267" r:id="rId12"/>
    <p:sldId id="262" r:id="rId13"/>
    <p:sldId id="274" r:id="rId14"/>
    <p:sldId id="266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7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20244-1FEA-1F32-BC13-908F777CC5CF}" v="117" dt="2021-10-24T11:16:16.097"/>
    <p1510:client id="{1062F570-1CE5-DF61-0740-FAC596991FD8}" v="155" dt="2021-10-24T12:35:35.118"/>
    <p1510:client id="{18942D17-C844-5108-AF4D-8AAF804284A7}" v="87" dt="2021-10-24T12:58:07.671"/>
    <p1510:client id="{281431DF-C168-2F85-E2F8-AF918FC1745E}" v="173" dt="2021-10-24T12:27:54.858"/>
    <p1510:client id="{2A321EF7-0958-ACDB-336F-3D473F94BC40}" v="8" dt="2021-10-25T16:15:44.975"/>
    <p1510:client id="{31DAE886-1B9C-E630-0AFA-BD4A134FF5F3}" v="81" dt="2021-10-24T12:43:31.117"/>
    <p1510:client id="{3B1C1DF8-8843-00EE-9F02-FD0E9F4D5558}" v="2" dt="2021-10-25T16:30:09.532"/>
    <p1510:client id="{47C80DE4-20CC-DD16-B298-2FA93A0E9B63}" v="3" dt="2021-10-24T18:11:54.517"/>
    <p1510:client id="{4AA33639-FFCD-260D-5440-AEDFC8A24C9A}" v="56" dt="2021-10-24T13:01:55.112"/>
    <p1510:client id="{58551151-4AA8-DDD6-DB5D-098E103A6F9D}" v="53" dt="2021-10-24T11:22:59.530"/>
    <p1510:client id="{5E45125D-9733-F5F1-F382-F13D511A8706}" v="2" dt="2021-11-03T07:07:11.809"/>
    <p1510:client id="{68892E3C-D22C-4848-109C-EBCAB5129B3D}" v="7" dt="2021-10-24T12:13:19.052"/>
    <p1510:client id="{7EAE31CB-8A1B-C083-DC20-2B2B163A3979}" v="419" dt="2021-10-24T12:10:45.441"/>
    <p1510:client id="{833B7A35-B6C5-DACA-8D8D-F6154F16D732}" v="108" dt="2021-10-24T12:49:15.469"/>
    <p1510:client id="{A345EA94-0492-D07C-EA7A-99E686820583}" v="108" dt="2021-10-24T12:39:57.584"/>
    <p1510:client id="{AC5F46CE-8A40-7F65-9B55-9A83395D995E}" v="12" dt="2021-10-24T13:44:49.193"/>
    <p1510:client id="{C4EBD0B3-85DA-E8F1-A6FC-8826E2494CB2}" v="3" dt="2021-11-04T07:46:40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447" autoAdjust="0"/>
  </p:normalViewPr>
  <p:slideViewPr>
    <p:cSldViewPr snapToGrid="0">
      <p:cViewPr varScale="1">
        <p:scale>
          <a:sx n="43" d="100"/>
          <a:sy n="43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Tomassen" userId="S::margreettomassen@pporegioleiden.nl::f5e0f6f9-be11-4000-b14f-dd4d382657ac" providerId="AD" clId="Web-{C4EBD0B3-85DA-E8F1-A6FC-8826E2494CB2}"/>
    <pc:docChg chg="modSld">
      <pc:chgData name="Margreet Tomassen" userId="S::margreettomassen@pporegioleiden.nl::f5e0f6f9-be11-4000-b14f-dd4d382657ac" providerId="AD" clId="Web-{C4EBD0B3-85DA-E8F1-A6FC-8826E2494CB2}" dt="2021-11-04T07:46:40.594" v="7" actId="1076"/>
      <pc:docMkLst>
        <pc:docMk/>
      </pc:docMkLst>
      <pc:sldChg chg="modSp modNotes">
        <pc:chgData name="Margreet Tomassen" userId="S::margreettomassen@pporegioleiden.nl::f5e0f6f9-be11-4000-b14f-dd4d382657ac" providerId="AD" clId="Web-{C4EBD0B3-85DA-E8F1-A6FC-8826E2494CB2}" dt="2021-11-04T07:46:40.594" v="7" actId="1076"/>
        <pc:sldMkLst>
          <pc:docMk/>
          <pc:sldMk cId="805224983" sldId="270"/>
        </pc:sldMkLst>
        <pc:picChg chg="mod">
          <ac:chgData name="Margreet Tomassen" userId="S::margreettomassen@pporegioleiden.nl::f5e0f6f9-be11-4000-b14f-dd4d382657ac" providerId="AD" clId="Web-{C4EBD0B3-85DA-E8F1-A6FC-8826E2494CB2}" dt="2021-11-04T07:46:40.594" v="7" actId="1076"/>
          <ac:picMkLst>
            <pc:docMk/>
            <pc:sldMk cId="805224983" sldId="270"/>
            <ac:picMk id="4" creationId="{012F2739-E252-45AF-8937-44354A55458E}"/>
          </ac:picMkLst>
        </pc:picChg>
      </pc:sldChg>
    </pc:docChg>
  </pc:docChgLst>
  <pc:docChgLst>
    <pc:chgData name="Margreet Tomassen" userId="S::margreettomassen@pporegioleiden.nl::f5e0f6f9-be11-4000-b14f-dd4d382657ac" providerId="AD" clId="Web-{5E45125D-9733-F5F1-F382-F13D511A8706}"/>
    <pc:docChg chg="modSld">
      <pc:chgData name="Margreet Tomassen" userId="S::margreettomassen@pporegioleiden.nl::f5e0f6f9-be11-4000-b14f-dd4d382657ac" providerId="AD" clId="Web-{5E45125D-9733-F5F1-F382-F13D511A8706}" dt="2021-11-03T07:07:11.809" v="1"/>
      <pc:docMkLst>
        <pc:docMk/>
      </pc:docMkLst>
      <pc:sldChg chg="addSp">
        <pc:chgData name="Margreet Tomassen" userId="S::margreettomassen@pporegioleiden.nl::f5e0f6f9-be11-4000-b14f-dd4d382657ac" providerId="AD" clId="Web-{5E45125D-9733-F5F1-F382-F13D511A8706}" dt="2021-11-03T07:07:11.809" v="1"/>
        <pc:sldMkLst>
          <pc:docMk/>
          <pc:sldMk cId="610872236" sldId="258"/>
        </pc:sldMkLst>
        <pc:spChg chg="add">
          <ac:chgData name="Margreet Tomassen" userId="S::margreettomassen@pporegioleiden.nl::f5e0f6f9-be11-4000-b14f-dd4d382657ac" providerId="AD" clId="Web-{5E45125D-9733-F5F1-F382-F13D511A8706}" dt="2021-11-03T07:06:03.432" v="0"/>
          <ac:spMkLst>
            <pc:docMk/>
            <pc:sldMk cId="610872236" sldId="258"/>
            <ac:spMk id="5" creationId="{81579F34-F29A-4DB8-B210-8A9C8C4E916A}"/>
          </ac:spMkLst>
        </pc:spChg>
        <pc:spChg chg="add">
          <ac:chgData name="Margreet Tomassen" userId="S::margreettomassen@pporegioleiden.nl::f5e0f6f9-be11-4000-b14f-dd4d382657ac" providerId="AD" clId="Web-{5E45125D-9733-F5F1-F382-F13D511A8706}" dt="2021-11-03T07:07:11.809" v="1"/>
          <ac:spMkLst>
            <pc:docMk/>
            <pc:sldMk cId="610872236" sldId="258"/>
            <ac:spMk id="7" creationId="{8D34CC34-76A9-431A-A7BC-2E4698202C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66D1F-18EE-485F-A121-A677970E7066}" type="datetimeFigureOut">
              <a:rPr lang="nl-NL"/>
              <a:t>7-2-2022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B8973-132B-4F05-9AF2-34B68D0305D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49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Logo school 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datum </a:t>
            </a:r>
            <a:r>
              <a:rPr lang="en-US" dirty="0" err="1">
                <a:cs typeface="Calibri"/>
              </a:rPr>
              <a:t>invoegen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390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Concreet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betekent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dus</a:t>
            </a:r>
            <a:r>
              <a:rPr lang="en-US" dirty="0">
                <a:cs typeface="Calibri"/>
              </a:rPr>
              <a:t>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47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cs typeface="Calibri"/>
              </a:rPr>
              <a:t>Actuele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ontwikkelingen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n.a.v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zorg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het kind de school </a:t>
            </a:r>
            <a:r>
              <a:rPr lang="en-US" dirty="0" err="1">
                <a:cs typeface="Calibri"/>
              </a:rPr>
              <a:t>inbrengen</a:t>
            </a:r>
          </a:p>
          <a:p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altijd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aanwezig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als</a:t>
            </a:r>
            <a:r>
              <a:rPr lang="en-US" dirty="0">
                <a:cs typeface="Calibri"/>
              </a:rPr>
              <a:t> het over het kind </a:t>
            </a:r>
            <a:r>
              <a:rPr lang="en-US" dirty="0" err="1">
                <a:cs typeface="Calibri"/>
              </a:rPr>
              <a:t>gaat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Let op </a:t>
            </a:r>
            <a:r>
              <a:rPr lang="en-US" dirty="0" err="1">
                <a:cs typeface="Calibri"/>
              </a:rPr>
              <a:t>groeitaal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positieve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houding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childblamen</a:t>
            </a:r>
            <a:r>
              <a:rPr lang="en-US" dirty="0">
                <a:cs typeface="Calibri"/>
              </a:rPr>
              <a:t>!!)</a:t>
            </a:r>
          </a:p>
          <a:p>
            <a:r>
              <a:rPr lang="en-US" dirty="0" err="1">
                <a:cs typeface="Calibri"/>
              </a:rPr>
              <a:t>Jeugdteam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ontwikkelingen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decentralisatie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jeugdhulp</a:t>
            </a:r>
            <a:r>
              <a:rPr lang="en-US" dirty="0">
                <a:cs typeface="Calibri"/>
              </a:rPr>
              <a:t>; </a:t>
            </a:r>
            <a:r>
              <a:rPr lang="en-US" dirty="0" err="1">
                <a:cs typeface="Calibri"/>
              </a:rPr>
              <a:t>veel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veranderingen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actueel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gemeenten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overleg</a:t>
            </a:r>
            <a:r>
              <a:rPr lang="en-US" dirty="0">
                <a:cs typeface="Calibri"/>
              </a:rPr>
              <a:t>. Elke school vast </a:t>
            </a:r>
            <a:r>
              <a:rPr lang="en-US" dirty="0" err="1">
                <a:cs typeface="Calibri"/>
              </a:rPr>
              <a:t>jeugdteamlid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beschikbaar</a:t>
            </a:r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42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Hulp op </a:t>
            </a:r>
            <a:r>
              <a:rPr lang="en-US" dirty="0" err="1">
                <a:cs typeface="Calibri"/>
              </a:rPr>
              <a:t>maat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elkaar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bespreken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Belangrijk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kind, </a:t>
            </a:r>
            <a:r>
              <a:rPr lang="en-US" dirty="0" err="1">
                <a:cs typeface="Calibri"/>
              </a:rPr>
              <a:t>zeker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lkr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én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ondersteund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weten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Expertteam</a:t>
            </a:r>
            <a:r>
              <a:rPr lang="en-US" dirty="0">
                <a:cs typeface="Calibri"/>
              </a:rPr>
              <a:t>( AED&lt; AB-</a:t>
            </a:r>
            <a:r>
              <a:rPr lang="en-US" dirty="0" err="1">
                <a:cs typeface="Calibri"/>
              </a:rPr>
              <a:t>ers</a:t>
            </a:r>
            <a:r>
              <a:rPr lang="en-US" dirty="0">
                <a:cs typeface="Calibri"/>
              </a:rPr>
              <a:t> cl. 3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4, </a:t>
            </a:r>
            <a:r>
              <a:rPr lang="en-US" dirty="0" err="1">
                <a:cs typeface="Calibri"/>
              </a:rPr>
              <a:t>Onderwijsspecialist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aanbod</a:t>
            </a:r>
            <a:r>
              <a:rPr lang="en-US" dirty="0">
                <a:cs typeface="Calibri"/>
              </a:rPr>
              <a:t> SBO ) </a:t>
            </a:r>
          </a:p>
          <a:p>
            <a:r>
              <a:rPr lang="en-US" dirty="0" err="1">
                <a:cs typeface="Calibri"/>
              </a:rPr>
              <a:t>Concreet</a:t>
            </a:r>
            <a:r>
              <a:rPr lang="en-US" dirty="0">
                <a:cs typeface="Calibri"/>
              </a:rPr>
              <a:t> plan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905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vragen</a:t>
            </a:r>
            <a:r>
              <a:rPr lang="en-US" dirty="0">
                <a:cs typeface="Calibri"/>
              </a:rPr>
              <a:t> van school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over het </a:t>
            </a:r>
            <a:r>
              <a:rPr lang="en-US" dirty="0" err="1">
                <a:cs typeface="Calibri"/>
              </a:rPr>
              <a:t>ontwikkelingsbeeld</a:t>
            </a:r>
            <a:r>
              <a:rPr lang="en-US" dirty="0">
                <a:cs typeface="Calibri"/>
              </a:rPr>
              <a:t> van het kind.</a:t>
            </a:r>
          </a:p>
          <a:p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sec </a:t>
            </a:r>
            <a:r>
              <a:rPr lang="en-US" dirty="0" err="1">
                <a:cs typeface="Calibri"/>
              </a:rPr>
              <a:t>didactische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problematiek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Kan </a:t>
            </a:r>
            <a:r>
              <a:rPr lang="en-US" dirty="0" err="1">
                <a:cs typeface="Calibri"/>
              </a:rPr>
              <a:t>juist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 pro </a:t>
            </a:r>
            <a:r>
              <a:rPr lang="en-US" dirty="0" err="1">
                <a:cs typeface="Calibri"/>
              </a:rPr>
              <a:t>actief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ingezet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visie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verschil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onduidelijk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beeld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instromen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dreigende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vastlopende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problematiek</a:t>
            </a:r>
            <a:r>
              <a:rPr lang="en-US" dirty="0">
                <a:cs typeface="Calibri"/>
              </a:rPr>
              <a:t> )</a:t>
            </a:r>
          </a:p>
          <a:p>
            <a:r>
              <a:rPr lang="en-US" dirty="0">
                <a:cs typeface="Calibri"/>
              </a:rPr>
              <a:t>Hoe </a:t>
            </a:r>
            <a:r>
              <a:rPr lang="en-US" dirty="0" err="1">
                <a:cs typeface="Calibri"/>
              </a:rPr>
              <a:t>vaak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hangt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interventies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ontwikkelingen</a:t>
            </a:r>
            <a:r>
              <a:rPr lang="en-US" dirty="0">
                <a:cs typeface="Calibri"/>
              </a:rPr>
              <a:t>. Dit </a:t>
            </a:r>
            <a:r>
              <a:rPr lang="en-US" dirty="0" err="1">
                <a:cs typeface="Calibri"/>
              </a:rPr>
              <a:t>bespreek</a:t>
            </a:r>
            <a:r>
              <a:rPr lang="en-US" dirty="0">
                <a:cs typeface="Calibri"/>
              </a:rPr>
              <a:t> je met </a:t>
            </a:r>
            <a:r>
              <a:rPr lang="en-US" dirty="0" err="1">
                <a:cs typeface="Calibri"/>
              </a:rPr>
              <a:t>elkaar</a:t>
            </a:r>
            <a:r>
              <a:rPr lang="en-US" dirty="0">
                <a:cs typeface="Calibri"/>
              </a:rPr>
              <a:t>!</a:t>
            </a:r>
          </a:p>
          <a:p>
            <a:r>
              <a:rPr lang="en-US" dirty="0">
                <a:cs typeface="Calibri"/>
              </a:rPr>
              <a:t>OT is </a:t>
            </a:r>
            <a:r>
              <a:rPr lang="en-US" dirty="0" err="1">
                <a:cs typeface="Calibri"/>
              </a:rPr>
              <a:t>verplicht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als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uitgeweken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vorm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onderwijs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In </a:t>
            </a:r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OT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verschillende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stappen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besproken</a:t>
            </a:r>
            <a:r>
              <a:rPr lang="en-US" dirty="0">
                <a:cs typeface="Calibri"/>
              </a:rPr>
              <a:t> hoe de </a:t>
            </a:r>
            <a:r>
              <a:rPr lang="en-US" dirty="0" err="1">
                <a:cs typeface="Calibri"/>
              </a:rPr>
              <a:t>huidige</a:t>
            </a:r>
            <a:r>
              <a:rPr lang="en-US" dirty="0">
                <a:cs typeface="Calibri"/>
              </a:rPr>
              <a:t> school </a:t>
            </a:r>
            <a:r>
              <a:rPr lang="en-US" dirty="0" err="1">
                <a:cs typeface="Calibri"/>
              </a:rPr>
              <a:t>gewerkt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heeft</a:t>
            </a:r>
            <a:r>
              <a:rPr lang="en-US" dirty="0">
                <a:cs typeface="Calibri"/>
              </a:rPr>
              <a:t>, wat de </a:t>
            </a:r>
            <a:r>
              <a:rPr lang="en-US" dirty="0" err="1">
                <a:cs typeface="Calibri"/>
              </a:rPr>
              <a:t>opbrengsten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knelpunten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daarin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wat </a:t>
            </a:r>
            <a:r>
              <a:rPr lang="en-US" dirty="0" err="1">
                <a:cs typeface="Calibri"/>
              </a:rPr>
              <a:t>maakt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men </a:t>
            </a:r>
            <a:r>
              <a:rPr lang="en-US" dirty="0" err="1">
                <a:cs typeface="Calibri"/>
              </a:rPr>
              <a:t>moet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besluiten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onderwijs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Verantwoording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passend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onderwijs</a:t>
            </a:r>
            <a:r>
              <a:rPr lang="en-US" dirty="0">
                <a:cs typeface="Calibri"/>
              </a:rPr>
              <a:t> op de </a:t>
            </a:r>
            <a:r>
              <a:rPr lang="en-US" dirty="0" err="1">
                <a:cs typeface="Calibri"/>
              </a:rPr>
              <a:t>reguliere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basisschool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IB in </a:t>
            </a:r>
            <a:r>
              <a:rPr lang="en-US" dirty="0" err="1">
                <a:cs typeface="Calibri"/>
              </a:rPr>
              <a:t>positie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coordineert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alles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bereidt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lkr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externen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.  OS </a:t>
            </a:r>
            <a:r>
              <a:rPr lang="en-US" dirty="0" err="1">
                <a:cs typeface="Calibri"/>
              </a:rPr>
              <a:t>beschikbaar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overleg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( let op: </a:t>
            </a:r>
            <a:r>
              <a:rPr lang="en-US" dirty="0" err="1">
                <a:cs typeface="Calibri"/>
              </a:rPr>
              <a:t>beleid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gescheiden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belang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beide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)</a:t>
            </a:r>
          </a:p>
          <a:p>
            <a:r>
              <a:rPr lang="en-US" dirty="0" err="1">
                <a:cs typeface="Calibri"/>
              </a:rPr>
              <a:t>Lkr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hoofdaannemer</a:t>
            </a:r>
            <a:r>
              <a:rPr lang="en-US" dirty="0">
                <a:cs typeface="Calibri"/>
              </a:rPr>
              <a:t>: het is </a:t>
            </a:r>
            <a:r>
              <a:rPr lang="en-US" dirty="0" err="1">
                <a:cs typeface="Calibri"/>
              </a:rPr>
              <a:t>haar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 kind in de </a:t>
            </a:r>
            <a:r>
              <a:rPr lang="en-US" dirty="0" err="1">
                <a:cs typeface="Calibri"/>
              </a:rPr>
              <a:t>klas</a:t>
            </a:r>
            <a:r>
              <a:rPr lang="en-US" dirty="0">
                <a:cs typeface="Calibri"/>
              </a:rPr>
              <a:t>! </a:t>
            </a:r>
            <a:r>
              <a:rPr lang="en-US" dirty="0" err="1">
                <a:cs typeface="Calibri"/>
              </a:rPr>
              <a:t>Bereidt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weet</a:t>
            </a:r>
            <a:r>
              <a:rPr lang="en-US" dirty="0">
                <a:cs typeface="Calibri"/>
              </a:rPr>
              <a:t> wat er van </a:t>
            </a:r>
            <a:r>
              <a:rPr lang="en-US" dirty="0" err="1">
                <a:cs typeface="Calibri"/>
              </a:rPr>
              <a:t>haar</a:t>
            </a:r>
            <a:r>
              <a:rPr lang="en-US" dirty="0">
                <a:cs typeface="Calibri"/>
              </a:rPr>
              <a:t>/ hem </a:t>
            </a:r>
            <a:r>
              <a:rPr lang="en-US" dirty="0" err="1">
                <a:cs typeface="Calibri"/>
              </a:rPr>
              <a:t>verwacht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Voert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kindgesprek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Dir zit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tenzij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nodig</a:t>
            </a:r>
            <a:r>
              <a:rPr lang="en-US" dirty="0">
                <a:cs typeface="Calibri"/>
              </a:rPr>
              <a:t> )</a:t>
            </a:r>
          </a:p>
          <a:p>
            <a:r>
              <a:rPr lang="en-US" dirty="0" err="1">
                <a:cs typeface="Calibri"/>
              </a:rPr>
              <a:t>Externen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jeugdarts</a:t>
            </a:r>
            <a:r>
              <a:rPr lang="en-US" dirty="0">
                <a:cs typeface="Calibri"/>
              </a:rPr>
              <a:t>, dossier 0-4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basisschool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jeugdteam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ondersteunend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houdt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bezig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alles</a:t>
            </a:r>
            <a:r>
              <a:rPr lang="en-US" dirty="0">
                <a:cs typeface="Calibri"/>
              </a:rPr>
              <a:t> wat met </a:t>
            </a:r>
            <a:r>
              <a:rPr lang="en-US" dirty="0" err="1">
                <a:cs typeface="Calibri"/>
              </a:rPr>
              <a:t>opvoeden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opgroeien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heeft</a:t>
            </a:r>
            <a:r>
              <a:rPr lang="en-US" dirty="0">
                <a:cs typeface="Calibri"/>
              </a:rPr>
              <a:t> ) </a:t>
            </a:r>
            <a:r>
              <a:rPr lang="en-US" dirty="0" err="1">
                <a:cs typeface="Calibri"/>
              </a:rPr>
              <a:t>logopedist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fysiotherapeut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behandelaar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enz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Ib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maakt</a:t>
            </a:r>
            <a:r>
              <a:rPr lang="en-US" dirty="0">
                <a:cs typeface="Calibri"/>
              </a:rPr>
              <a:t> agenda op. </a:t>
            </a:r>
            <a:r>
              <a:rPr lang="en-US" dirty="0" err="1">
                <a:cs typeface="Calibri"/>
              </a:rPr>
              <a:t>Hanteert</a:t>
            </a:r>
            <a:r>
              <a:rPr lang="en-US" dirty="0">
                <a:cs typeface="Calibri"/>
              </a:rPr>
              <a:t> 3 </a:t>
            </a:r>
            <a:r>
              <a:rPr lang="en-US" dirty="0" err="1">
                <a:cs typeface="Calibri"/>
              </a:rPr>
              <a:t>fasen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GD is AVG proof instrument </a:t>
            </a:r>
            <a:r>
              <a:rPr lang="en-US" dirty="0" err="1">
                <a:cs typeface="Calibri"/>
              </a:rPr>
              <a:t>waarin</a:t>
            </a:r>
            <a:r>
              <a:rPr lang="en-US" dirty="0">
                <a:cs typeface="Calibri"/>
              </a:rPr>
              <a:t> alle info over kind </a:t>
            </a:r>
            <a:r>
              <a:rPr lang="en-US" dirty="0" err="1">
                <a:cs typeface="Calibri"/>
              </a:rPr>
              <a:t>verzameld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IB-er is </a:t>
            </a:r>
            <a:r>
              <a:rPr lang="en-US" dirty="0" err="1">
                <a:cs typeface="Calibri"/>
              </a:rPr>
              <a:t>hier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verantwoordelijk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geven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schriftelijk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toestemming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 OT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GD.</a:t>
            </a:r>
          </a:p>
          <a:p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kunnen</a:t>
            </a:r>
            <a:r>
              <a:rPr lang="en-US" dirty="0">
                <a:cs typeface="Calibri"/>
              </a:rPr>
              <a:t> lees- of </a:t>
            </a:r>
            <a:r>
              <a:rPr lang="en-US" dirty="0" err="1">
                <a:cs typeface="Calibri"/>
              </a:rPr>
              <a:t>schrijflink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krijgen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GD </a:t>
            </a:r>
            <a:r>
              <a:rPr lang="en-US" dirty="0" err="1">
                <a:cs typeface="Calibri"/>
              </a:rPr>
              <a:t>moet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uiterlijk</a:t>
            </a:r>
            <a:r>
              <a:rPr lang="en-US" dirty="0">
                <a:cs typeface="Calibri"/>
              </a:rPr>
              <a:t> week </a:t>
            </a:r>
            <a:r>
              <a:rPr lang="en-US" dirty="0" err="1">
                <a:cs typeface="Calibri"/>
              </a:rPr>
              <a:t>tevoren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verstuurd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. ( </a:t>
            </a:r>
            <a:r>
              <a:rPr lang="en-US" dirty="0" err="1">
                <a:cs typeface="Calibri"/>
              </a:rPr>
              <a:t>voorbereiding</a:t>
            </a:r>
            <a:r>
              <a:rPr lang="en-US" dirty="0">
                <a:cs typeface="Calibri"/>
              </a:rPr>
              <a:t> alle </a:t>
            </a:r>
            <a:r>
              <a:rPr lang="en-US" dirty="0" err="1">
                <a:cs typeface="Calibri"/>
              </a:rPr>
              <a:t>betrokkenen</a:t>
            </a:r>
            <a:r>
              <a:rPr lang="en-US" dirty="0">
                <a:cs typeface="Calibri"/>
              </a:rPr>
              <a:t> )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73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 </a:t>
            </a:r>
            <a:r>
              <a:rPr lang="en-US" dirty="0" err="1">
                <a:cs typeface="Calibri"/>
              </a:rPr>
              <a:t>verloopt</a:t>
            </a:r>
            <a:r>
              <a:rPr lang="en-US" dirty="0">
                <a:cs typeface="Calibri"/>
              </a:rPr>
              <a:t> in 3 </a:t>
            </a:r>
            <a:r>
              <a:rPr lang="en-US" dirty="0" err="1">
                <a:cs typeface="Calibri"/>
              </a:rPr>
              <a:t>fasen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overzicht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inzicht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uitzicht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geeft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structuur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draagt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kwaliteitsslag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inhoud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gesprek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Lkr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voorbereid</a:t>
            </a:r>
          </a:p>
          <a:p>
            <a:r>
              <a:rPr lang="en-US" dirty="0">
                <a:cs typeface="Calibri"/>
              </a:rPr>
              <a:t>IB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 tandem: </a:t>
            </a:r>
            <a:r>
              <a:rPr lang="en-US" dirty="0" err="1">
                <a:cs typeface="Calibri"/>
              </a:rPr>
              <a:t>werken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samen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Vz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dir</a:t>
            </a:r>
            <a:r>
              <a:rPr lang="en-US" dirty="0">
                <a:cs typeface="Calibri"/>
              </a:rPr>
              <a:t> ( </a:t>
            </a:r>
            <a:r>
              <a:rPr lang="en-US" dirty="0" err="1">
                <a:cs typeface="Calibri"/>
              </a:rPr>
              <a:t>eindverantwoordelijk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betrokkenheid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 op de </a:t>
            </a:r>
            <a:r>
              <a:rPr lang="en-US" dirty="0" err="1">
                <a:cs typeface="Calibri"/>
              </a:rPr>
              <a:t>hoogte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porcessen</a:t>
            </a:r>
            <a:r>
              <a:rPr lang="en-US" dirty="0">
                <a:cs typeface="Calibri"/>
              </a:rPr>
              <a:t> ) </a:t>
            </a:r>
          </a:p>
          <a:p>
            <a:r>
              <a:rPr lang="en-US" dirty="0">
                <a:cs typeface="Calibri"/>
              </a:rPr>
              <a:t>IB op de </a:t>
            </a:r>
            <a:r>
              <a:rPr lang="en-US" dirty="0" err="1">
                <a:cs typeface="Calibri"/>
              </a:rPr>
              <a:t>inhoud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Bereidt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r>
              <a:rPr lang="en-US" dirty="0" err="1">
                <a:cs typeface="Calibri"/>
              </a:rPr>
              <a:t>Bespreken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nodig</a:t>
            </a:r>
            <a:r>
              <a:rPr lang="en-US" dirty="0">
                <a:cs typeface="Calibri"/>
              </a:rPr>
              <a:t> is.</a:t>
            </a:r>
          </a:p>
          <a:p>
            <a:r>
              <a:rPr lang="en-US" dirty="0">
                <a:cs typeface="Calibri"/>
              </a:rPr>
              <a:t>Agenda al week </a:t>
            </a:r>
            <a:r>
              <a:rPr lang="en-US" dirty="0" err="1">
                <a:cs typeface="Calibri"/>
              </a:rPr>
              <a:t>tevoren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verstuurd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Onderwijsspecialist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betrokken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voorbereiding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altijd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aanwezig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OT. ( </a:t>
            </a:r>
            <a:r>
              <a:rPr lang="en-US" dirty="0" err="1">
                <a:cs typeface="Calibri"/>
              </a:rPr>
              <a:t>neemt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tevoren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kijkje</a:t>
            </a:r>
            <a:r>
              <a:rPr lang="en-US" dirty="0">
                <a:cs typeface="Calibri"/>
              </a:rPr>
              <a:t> in de </a:t>
            </a:r>
            <a:r>
              <a:rPr lang="en-US" dirty="0" err="1">
                <a:cs typeface="Calibri"/>
              </a:rPr>
              <a:t>klas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praat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makkelijker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Denk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ontvangen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externen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zitplaatsen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13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Diepte</a:t>
            </a:r>
            <a:r>
              <a:rPr lang="en-US" dirty="0">
                <a:cs typeface="Calibri"/>
              </a:rPr>
              <a:t> in.</a:t>
            </a:r>
          </a:p>
          <a:p>
            <a:r>
              <a:rPr lang="en-US" dirty="0" err="1">
                <a:cs typeface="Calibri"/>
              </a:rPr>
              <a:t>Doorpraten</a:t>
            </a:r>
            <a:r>
              <a:rPr lang="en-US" dirty="0">
                <a:cs typeface="Calibri"/>
              </a:rPr>
              <a:t> op de </a:t>
            </a:r>
            <a:r>
              <a:rPr lang="en-US" dirty="0" err="1">
                <a:cs typeface="Calibri"/>
              </a:rPr>
              <a:t>samenvatting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overzicht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Belangrijk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alle </a:t>
            </a:r>
            <a:r>
              <a:rPr lang="en-US" dirty="0" err="1">
                <a:cs typeface="Calibri"/>
              </a:rPr>
              <a:t>betrokkenen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actief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meedenken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inbrengen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Richten</a:t>
            </a:r>
            <a:r>
              <a:rPr lang="en-US" dirty="0">
                <a:cs typeface="Calibri"/>
              </a:rPr>
              <a:t> op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wat </a:t>
            </a:r>
            <a:r>
              <a:rPr lang="en-US" dirty="0" err="1">
                <a:cs typeface="Calibri"/>
              </a:rPr>
              <a:t>werkt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Lkr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bevraagd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ruimte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krijgen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twijfels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vragen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bespreken</a:t>
            </a:r>
            <a:r>
              <a:rPr lang="en-US" dirty="0">
                <a:cs typeface="Calibri"/>
              </a:rPr>
              <a:t>. Ook </a:t>
            </a:r>
            <a:r>
              <a:rPr lang="en-US" dirty="0" err="1">
                <a:cs typeface="Calibri"/>
              </a:rPr>
              <a:t>steun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krijgen</a:t>
            </a:r>
            <a:r>
              <a:rPr lang="en-US" dirty="0">
                <a:cs typeface="Calibri"/>
              </a:rPr>
              <a:t>!</a:t>
            </a:r>
          </a:p>
          <a:p>
            <a:r>
              <a:rPr lang="en-US" dirty="0">
                <a:cs typeface="Calibri"/>
              </a:rPr>
              <a:t>Alles op </a:t>
            </a:r>
            <a:r>
              <a:rPr lang="en-US" dirty="0" err="1">
                <a:cs typeface="Calibri"/>
              </a:rPr>
              <a:t>tafel</a:t>
            </a:r>
            <a:r>
              <a:rPr lang="en-US" dirty="0">
                <a:cs typeface="Calibri"/>
              </a:rPr>
              <a:t>! ( </a:t>
            </a:r>
            <a:r>
              <a:rPr lang="en-US" dirty="0" err="1">
                <a:cs typeface="Calibri"/>
              </a:rPr>
              <a:t>transparantie</a:t>
            </a:r>
            <a:r>
              <a:rPr lang="en-US" dirty="0">
                <a:cs typeface="Calibri"/>
              </a:rPr>
              <a:t> 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88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Ideeën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geconcretiseerd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haalbaar</a:t>
            </a:r>
            <a:r>
              <a:rPr lang="en-US" dirty="0">
                <a:cs typeface="Calibri"/>
              </a:rPr>
              <a:t> plan van </a:t>
            </a:r>
            <a:r>
              <a:rPr lang="en-US" dirty="0" err="1">
                <a:cs typeface="Calibri"/>
              </a:rPr>
              <a:t>aanpak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Smart </a:t>
            </a:r>
            <a:r>
              <a:rPr lang="en-US" dirty="0" err="1">
                <a:cs typeface="Calibri"/>
              </a:rPr>
              <a:t>doelen</a:t>
            </a:r>
            <a:r>
              <a:rPr lang="en-US" dirty="0">
                <a:cs typeface="Calibri"/>
              </a:rPr>
              <a:t> op </a:t>
            </a:r>
            <a:r>
              <a:rPr lang="en-US" dirty="0" err="1">
                <a:cs typeface="Calibri"/>
              </a:rPr>
              <a:t>korte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langere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termijn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benoemen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Stem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elkaar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af</a:t>
            </a:r>
            <a:r>
              <a:rPr lang="en-US" dirty="0">
                <a:cs typeface="Calibri"/>
              </a:rPr>
              <a:t>!</a:t>
            </a:r>
          </a:p>
          <a:p>
            <a:r>
              <a:rPr lang="en-US" dirty="0">
                <a:cs typeface="Calibri"/>
              </a:rPr>
              <a:t>Maak </a:t>
            </a:r>
            <a:r>
              <a:rPr lang="en-US" dirty="0" err="1">
                <a:cs typeface="Calibri"/>
              </a:rPr>
              <a:t>duidelijk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wie</a:t>
            </a:r>
            <a:r>
              <a:rPr lang="en-US" dirty="0">
                <a:cs typeface="Calibri"/>
              </a:rPr>
              <a:t> wat </a:t>
            </a:r>
            <a:r>
              <a:rPr lang="en-US" dirty="0" err="1">
                <a:cs typeface="Calibri"/>
              </a:rPr>
              <a:t>doet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90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Finetunen</a:t>
            </a:r>
            <a:r>
              <a:rPr lang="en-US" dirty="0">
                <a:cs typeface="Calibri"/>
              </a:rPr>
              <a:t> door </a:t>
            </a:r>
            <a:r>
              <a:rPr lang="en-US" dirty="0" err="1">
                <a:cs typeface="Calibri"/>
              </a:rPr>
              <a:t>deze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vragen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langs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lopen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Is </a:t>
            </a:r>
            <a:r>
              <a:rPr lang="en-US" dirty="0" err="1">
                <a:cs typeface="Calibri"/>
              </a:rPr>
              <a:t>alles</a:t>
            </a:r>
            <a:r>
              <a:rPr lang="en-US" dirty="0">
                <a:cs typeface="Calibri"/>
              </a:rPr>
              <a:t> nu </a:t>
            </a:r>
            <a:r>
              <a:rPr lang="en-US" dirty="0" err="1">
                <a:cs typeface="Calibri"/>
              </a:rPr>
              <a:t>gezegd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missen</a:t>
            </a:r>
            <a:r>
              <a:rPr lang="en-US" dirty="0">
                <a:cs typeface="Calibri"/>
              </a:rPr>
              <a:t> we </a:t>
            </a:r>
            <a:r>
              <a:rPr lang="en-US" dirty="0" err="1">
                <a:cs typeface="Calibri"/>
              </a:rPr>
              <a:t>nog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iets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Bewust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tijd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nemen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zodat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ieder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tafel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gehoord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weet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Maak </a:t>
            </a:r>
            <a:r>
              <a:rPr lang="en-US" dirty="0" err="1">
                <a:cs typeface="Calibri"/>
              </a:rPr>
              <a:t>afspraak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terugkoppelt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het kind. Vaak </a:t>
            </a:r>
            <a:r>
              <a:rPr lang="en-US" dirty="0" err="1">
                <a:cs typeface="Calibri"/>
              </a:rPr>
              <a:t>weet</a:t>
            </a:r>
            <a:r>
              <a:rPr lang="en-US" dirty="0">
                <a:cs typeface="Calibri"/>
              </a:rPr>
              <a:t> het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tafel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zitten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Duidelijkheid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vervolg</a:t>
            </a:r>
            <a:r>
              <a:rPr lang="en-US" dirty="0">
                <a:cs typeface="Calibri"/>
              </a:rPr>
              <a:t>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9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Belangrijk</a:t>
            </a:r>
            <a:r>
              <a:rPr lang="en-US" dirty="0">
                <a:cs typeface="Calibri"/>
              </a:rPr>
              <a:t> in </a:t>
            </a:r>
            <a:r>
              <a:rPr lang="en-US" dirty="0" err="1">
                <a:cs typeface="Calibri"/>
              </a:rPr>
              <a:t>cyclus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beurt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openen</a:t>
            </a:r>
            <a:r>
              <a:rPr lang="en-US" dirty="0">
                <a:cs typeface="Calibri"/>
              </a:rPr>
              <a:t>, nu </a:t>
            </a:r>
            <a:r>
              <a:rPr lang="en-US" dirty="0" err="1">
                <a:cs typeface="Calibri"/>
              </a:rPr>
              <a:t>sluiten</a:t>
            </a:r>
            <a:r>
              <a:rPr lang="en-US" dirty="0">
                <a:cs typeface="Calibri"/>
              </a:rPr>
              <a:t>: hoe </a:t>
            </a:r>
            <a:r>
              <a:rPr lang="en-US" dirty="0" err="1">
                <a:cs typeface="Calibri"/>
              </a:rPr>
              <a:t>ging</a:t>
            </a:r>
            <a:r>
              <a:rPr lang="en-US" dirty="0">
                <a:cs typeface="Calibri"/>
              </a:rPr>
              <a:t> het? Wat </a:t>
            </a:r>
            <a:r>
              <a:rPr lang="en-US" dirty="0" err="1">
                <a:cs typeface="Calibri"/>
              </a:rPr>
              <a:t>vonden</a:t>
            </a:r>
            <a:r>
              <a:rPr lang="en-US" dirty="0">
                <a:cs typeface="Calibri"/>
              </a:rPr>
              <a:t> we </a:t>
            </a:r>
            <a:r>
              <a:rPr lang="en-US" dirty="0" err="1">
                <a:cs typeface="Calibri"/>
              </a:rPr>
              <a:t>ervan</a:t>
            </a:r>
            <a:r>
              <a:rPr lang="en-US" dirty="0">
                <a:cs typeface="Calibri"/>
              </a:rPr>
              <a:t>? Wat </a:t>
            </a:r>
            <a:r>
              <a:rPr lang="en-US" dirty="0" err="1">
                <a:cs typeface="Calibri"/>
              </a:rPr>
              <a:t>miste</a:t>
            </a:r>
            <a:r>
              <a:rPr lang="en-US" dirty="0">
                <a:cs typeface="Calibri"/>
              </a:rPr>
              <a:t>? Wat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beter</a:t>
            </a:r>
            <a:r>
              <a:rPr lang="en-US" dirty="0">
                <a:cs typeface="Calibri"/>
              </a:rPr>
              <a:t>? Wat </a:t>
            </a:r>
            <a:r>
              <a:rPr lang="en-US" dirty="0" err="1">
                <a:cs typeface="Calibri"/>
              </a:rPr>
              <a:t>houden</a:t>
            </a:r>
            <a:r>
              <a:rPr lang="en-US" dirty="0">
                <a:cs typeface="Calibri"/>
              </a:rPr>
              <a:t> we </a:t>
            </a:r>
            <a:r>
              <a:rPr lang="en-US" dirty="0" err="1">
                <a:cs typeface="Calibri"/>
              </a:rPr>
              <a:t>erin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836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Tib tool </a:t>
            </a:r>
            <a:r>
              <a:rPr lang="en-US" dirty="0" err="1">
                <a:cs typeface="Calibri"/>
              </a:rPr>
              <a:t>aanschaffen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Kaartenset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Altijd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handig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voorafgaand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gesprek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houden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4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cs typeface="Calibri"/>
              </a:rPr>
              <a:t>Aanleiding</a:t>
            </a:r>
            <a:r>
              <a:rPr lang="en-US" b="1" dirty="0">
                <a:cs typeface="Calibri"/>
              </a:rPr>
              <a:t> van </a:t>
            </a:r>
            <a:r>
              <a:rPr lang="en-US" b="1" dirty="0" err="1">
                <a:cs typeface="Calibri"/>
              </a:rPr>
              <a:t>deze</a:t>
            </a:r>
            <a:r>
              <a:rPr lang="en-US" b="1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teambijeenkomst</a:t>
            </a:r>
            <a:r>
              <a:rPr lang="en-US" b="1" dirty="0">
                <a:cs typeface="Calibri"/>
              </a:rPr>
              <a:t>: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IB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aantal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geschoold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groeibijeenkomsten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/>
              <a:t>Ervaring</a:t>
            </a:r>
            <a:r>
              <a:rPr lang="en-US" dirty="0"/>
              <a:t> met HGW </a:t>
            </a:r>
            <a:r>
              <a:rPr lang="en-US" dirty="0" err="1"/>
              <a:t>en</a:t>
            </a:r>
            <a:r>
              <a:rPr lang="en-US" dirty="0"/>
              <a:t> HGA, we </a:t>
            </a:r>
            <a:r>
              <a:rPr lang="en-US" dirty="0" err="1"/>
              <a:t>hebben</a:t>
            </a:r>
            <a:r>
              <a:rPr lang="en-US" dirty="0"/>
              <a:t> OT's op school.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Schooljaar</a:t>
            </a:r>
            <a:r>
              <a:rPr lang="en-US" dirty="0">
                <a:cs typeface="Calibri"/>
              </a:rPr>
              <a:t> 2021-2022: </a:t>
            </a:r>
            <a:r>
              <a:rPr lang="en-US" dirty="0" err="1">
                <a:cs typeface="Calibri"/>
              </a:rPr>
              <a:t>Voorlichting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actuele</a:t>
            </a:r>
            <a:r>
              <a:rPr lang="en-US" dirty="0">
                <a:cs typeface="Calibri"/>
              </a:rPr>
              <a:t> HGW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HGA </a:t>
            </a:r>
            <a:r>
              <a:rPr lang="en-US" dirty="0" err="1">
                <a:cs typeface="Calibri"/>
              </a:rPr>
              <a:t>ontwikkelingen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Samenwerkingsverband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vertalen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teamniveau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De term CAR </a:t>
            </a:r>
            <a:r>
              <a:rPr lang="en-US" dirty="0" err="1">
                <a:cs typeface="Calibri"/>
              </a:rPr>
              <a:t>staat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basisbehoeften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kind: </a:t>
            </a:r>
            <a:r>
              <a:rPr lang="en-US" dirty="0" err="1">
                <a:cs typeface="Calibri"/>
              </a:rPr>
              <a:t>competentie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autonomie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relatie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4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Doelen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bijeenkomst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17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Zelfzorg</a:t>
            </a:r>
            <a:r>
              <a:rPr lang="en-US" dirty="0"/>
              <a:t> is van </a:t>
            </a:r>
            <a:r>
              <a:rPr lang="en-US" dirty="0" err="1"/>
              <a:t>belang</a:t>
            </a:r>
            <a:r>
              <a:rPr lang="en-US" dirty="0"/>
              <a:t>.</a:t>
            </a:r>
            <a:endParaRPr lang="nl-NL" dirty="0">
              <a:cs typeface="Calibri"/>
            </a:endParaRPr>
          </a:p>
          <a:p>
            <a:r>
              <a:rPr lang="en-US" dirty="0">
                <a:cs typeface="Calibri"/>
              </a:rPr>
              <a:t>Wie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zichzelf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zorgt</a:t>
            </a:r>
            <a:r>
              <a:rPr lang="en-US" dirty="0">
                <a:cs typeface="Calibri"/>
              </a:rPr>
              <a:t> op </a:t>
            </a:r>
            <a:r>
              <a:rPr lang="en-US" dirty="0" err="1">
                <a:cs typeface="Calibri"/>
              </a:rPr>
              <a:t>mentaal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fysiek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niveau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heeft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ruimte</a:t>
            </a:r>
            <a:r>
              <a:rPr lang="en-US" dirty="0">
                <a:cs typeface="Calibri"/>
              </a:rPr>
              <a:t> om open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staan</a:t>
            </a:r>
            <a:r>
              <a:rPr lang="en-US" dirty="0">
                <a:cs typeface="Calibri"/>
              </a:rPr>
              <a:t> in het contact met </a:t>
            </a:r>
            <a:r>
              <a:rPr lang="en-US" dirty="0" err="1">
                <a:cs typeface="Calibri"/>
              </a:rPr>
              <a:t>anderen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Contact </a:t>
            </a:r>
            <a:r>
              <a:rPr lang="en-US" dirty="0" err="1">
                <a:cs typeface="Calibri"/>
              </a:rPr>
              <a:t>gaat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contract ( </a:t>
            </a:r>
            <a:r>
              <a:rPr lang="en-US" dirty="0" err="1">
                <a:cs typeface="Calibri"/>
              </a:rPr>
              <a:t>inhoud</a:t>
            </a:r>
            <a:r>
              <a:rPr lang="en-US" dirty="0">
                <a:cs typeface="Calibri"/>
              </a:rPr>
              <a:t> )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Persoonlijk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leiderschap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gaat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leven</a:t>
            </a:r>
            <a:r>
              <a:rPr lang="en-US" dirty="0">
                <a:cs typeface="Calibri"/>
              </a:rPr>
              <a:t> lang </a:t>
            </a:r>
            <a:r>
              <a:rPr lang="en-US" dirty="0" err="1">
                <a:cs typeface="Calibri"/>
              </a:rPr>
              <a:t>leren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Daarmee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ontwikkel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bewustwording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Je bent </a:t>
            </a:r>
            <a:r>
              <a:rPr lang="en-US" dirty="0" err="1">
                <a:cs typeface="Calibri"/>
              </a:rPr>
              <a:t>verantwoordelijkheid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 de </a:t>
            </a:r>
            <a:r>
              <a:rPr lang="en-US" dirty="0" err="1">
                <a:cs typeface="Calibri"/>
              </a:rPr>
              <a:t>wijze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waarop</a:t>
            </a:r>
            <a:r>
              <a:rPr lang="en-US" dirty="0">
                <a:cs typeface="Calibri"/>
              </a:rPr>
              <a:t> je eigen </a:t>
            </a:r>
            <a:r>
              <a:rPr lang="en-US" dirty="0" err="1">
                <a:cs typeface="Calibri"/>
              </a:rPr>
              <a:t>leven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leidt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keuzes</a:t>
            </a:r>
            <a:r>
              <a:rPr lang="en-US" dirty="0">
                <a:cs typeface="Calibri"/>
              </a:rPr>
              <a:t> die je </a:t>
            </a:r>
            <a:r>
              <a:rPr lang="en-US" dirty="0" err="1">
                <a:cs typeface="Calibri"/>
              </a:rPr>
              <a:t>wel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maakt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Persoonlijk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leiderschap</a:t>
            </a:r>
            <a:r>
              <a:rPr lang="en-US" dirty="0">
                <a:cs typeface="Calibri"/>
              </a:rPr>
              <a:t> start </a:t>
            </a:r>
            <a:r>
              <a:rPr lang="en-US" dirty="0" err="1">
                <a:cs typeface="Calibri"/>
              </a:rPr>
              <a:t>vanuit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zelfreflectie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feedback.</a:t>
            </a:r>
          </a:p>
          <a:p>
            <a:r>
              <a:rPr lang="en-US" dirty="0">
                <a:cs typeface="Calibri"/>
              </a:rPr>
              <a:t>Het is </a:t>
            </a:r>
            <a:r>
              <a:rPr lang="en-US" dirty="0" err="1">
                <a:cs typeface="Calibri"/>
              </a:rPr>
              <a:t>fijn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als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daarmee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jezelf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aansturen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geeft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zelfvertrouwen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28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Basisbehoeften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ieder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mens</a:t>
            </a:r>
            <a:r>
              <a:rPr lang="en-US" dirty="0">
                <a:cs typeface="Calibri"/>
              </a:rPr>
              <a:t>!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Evt</a:t>
            </a:r>
            <a:r>
              <a:rPr lang="en-US" dirty="0">
                <a:cs typeface="Calibri"/>
              </a:rPr>
              <a:t>. Korte </a:t>
            </a:r>
            <a:r>
              <a:rPr lang="en-US" dirty="0" err="1">
                <a:cs typeface="Calibri"/>
              </a:rPr>
              <a:t>uitwisseling</a:t>
            </a:r>
            <a:r>
              <a:rPr lang="en-US" dirty="0">
                <a:cs typeface="Calibri"/>
              </a:rPr>
              <a:t> op 3 </a:t>
            </a:r>
            <a:r>
              <a:rPr lang="en-US" dirty="0" err="1">
                <a:cs typeface="Calibri"/>
              </a:rPr>
              <a:t>vragen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06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Kind </a:t>
            </a:r>
            <a:r>
              <a:rPr lang="en-US" dirty="0" err="1">
                <a:cs typeface="Calibri"/>
              </a:rPr>
              <a:t>staat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centraal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bevragen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Zoek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</a:t>
            </a:r>
            <a:r>
              <a:rPr lang="en-US" dirty="0">
                <a:cs typeface="Calibri"/>
              </a:rPr>
              <a:t> hoe je het best met kind in contact/</a:t>
            </a:r>
            <a:r>
              <a:rPr lang="en-US" dirty="0" err="1">
                <a:cs typeface="Calibri"/>
              </a:rPr>
              <a:t>gesprek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raakt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48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Belang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wederkerig</a:t>
            </a:r>
            <a:r>
              <a:rPr lang="en-US" dirty="0">
                <a:cs typeface="Calibri"/>
              </a:rPr>
              <a:t> contact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reflectie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dmv</a:t>
            </a:r>
            <a:r>
              <a:rPr lang="en-US" dirty="0">
                <a:cs typeface="Calibri"/>
              </a:rPr>
              <a:t> feedback van </a:t>
            </a:r>
            <a:r>
              <a:rPr lang="en-US" dirty="0" err="1">
                <a:cs typeface="Calibri"/>
              </a:rPr>
              <a:t>kinderen</a:t>
            </a: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23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HGW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HGA is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geimplementeerde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methodiek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Samenwerkingsverband</a:t>
            </a:r>
            <a:r>
              <a:rPr lang="en-US" dirty="0">
                <a:cs typeface="Calibri"/>
              </a:rPr>
              <a:t> PPO.</a:t>
            </a:r>
          </a:p>
          <a:p>
            <a:r>
              <a:rPr lang="en-US" dirty="0">
                <a:cs typeface="Calibri"/>
              </a:rPr>
              <a:t>Alle </a:t>
            </a:r>
            <a:r>
              <a:rPr lang="en-US" dirty="0" err="1">
                <a:cs typeface="Calibri"/>
              </a:rPr>
              <a:t>scholen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Leidse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regio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hebben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hieraan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gecommiteerd</a:t>
            </a:r>
            <a:r>
              <a:rPr lang="en-US" dirty="0">
                <a:cs typeface="Calibri"/>
              </a:rPr>
              <a:t>. ( </a:t>
            </a:r>
            <a:r>
              <a:rPr lang="en-US" dirty="0" err="1">
                <a:cs typeface="Calibri"/>
              </a:rPr>
              <a:t>zie</a:t>
            </a:r>
            <a:r>
              <a:rPr lang="en-US" dirty="0">
                <a:cs typeface="Calibri"/>
              </a:rPr>
              <a:t> OSP PPO )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Doelgericht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werken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zonder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richting</a:t>
            </a:r>
            <a:r>
              <a:rPr lang="en-US" dirty="0">
                <a:cs typeface="Calibri"/>
              </a:rPr>
              <a:t> ,</a:t>
            </a:r>
            <a:r>
              <a:rPr lang="en-US" dirty="0" err="1">
                <a:cs typeface="Calibri"/>
              </a:rPr>
              <a:t>weten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waar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naartoe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werkt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Aansluiten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behoeften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wissel</a:t>
            </a:r>
            <a:r>
              <a:rPr lang="en-US" dirty="0">
                <a:cs typeface="Calibri"/>
              </a:rPr>
              <a:t> met </a:t>
            </a:r>
            <a:r>
              <a:rPr lang="en-US" dirty="0" err="1">
                <a:cs typeface="Calibri"/>
              </a:rPr>
              <a:t>elkaar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</a:t>
            </a:r>
            <a:r>
              <a:rPr lang="en-US" dirty="0">
                <a:cs typeface="Calibri"/>
              </a:rPr>
              <a:t> wat de </a:t>
            </a:r>
            <a:r>
              <a:rPr lang="en-US" dirty="0" err="1">
                <a:cs typeface="Calibri"/>
              </a:rPr>
              <a:t>beginsituatie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sluit </a:t>
            </a:r>
            <a:r>
              <a:rPr lang="en-US" dirty="0" err="1">
                <a:cs typeface="Calibri"/>
              </a:rPr>
              <a:t>daar</a:t>
            </a:r>
            <a:r>
              <a:rPr lang="en-US" dirty="0">
                <a:cs typeface="Calibri"/>
              </a:rPr>
              <a:t> zo </a:t>
            </a:r>
            <a:r>
              <a:rPr lang="en-US" dirty="0" err="1">
                <a:cs typeface="Calibri"/>
              </a:rPr>
              <a:t>goed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mogelijk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Transactionele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benadering</a:t>
            </a:r>
            <a:r>
              <a:rPr lang="en-US" dirty="0">
                <a:cs typeface="Calibri"/>
              </a:rPr>
              <a:t>: kind </a:t>
            </a:r>
            <a:r>
              <a:rPr lang="en-US" dirty="0" err="1">
                <a:cs typeface="Calibri"/>
              </a:rPr>
              <a:t>leeft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context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alles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daarin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invloed</a:t>
            </a:r>
            <a:r>
              <a:rPr lang="en-US" dirty="0">
                <a:cs typeface="Calibri"/>
              </a:rPr>
              <a:t> op de </a:t>
            </a:r>
            <a:r>
              <a:rPr lang="en-US" dirty="0" err="1">
                <a:cs typeface="Calibri"/>
              </a:rPr>
              <a:t>ontwikkeling</a:t>
            </a:r>
            <a:r>
              <a:rPr lang="en-US" dirty="0">
                <a:cs typeface="Calibri"/>
              </a:rPr>
              <a:t> van het kind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Leerkracht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maakt</a:t>
            </a:r>
            <a:r>
              <a:rPr lang="en-US" dirty="0">
                <a:cs typeface="Calibri"/>
              </a:rPr>
              <a:t> het </a:t>
            </a:r>
            <a:r>
              <a:rPr lang="en-US" dirty="0" err="1">
                <a:cs typeface="Calibri"/>
              </a:rPr>
              <a:t>verschil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zelfzorg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ertoe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kracht</a:t>
            </a:r>
            <a:r>
              <a:rPr lang="en-US" dirty="0">
                <a:cs typeface="Calibri"/>
              </a:rPr>
              <a:t> zit in </a:t>
            </a:r>
            <a:r>
              <a:rPr lang="en-US" dirty="0" err="1">
                <a:cs typeface="Calibri"/>
              </a:rPr>
              <a:t>benadering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kleine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 wat je </a:t>
            </a:r>
            <a:r>
              <a:rPr lang="en-US" dirty="0" err="1">
                <a:cs typeface="Calibri"/>
              </a:rPr>
              <a:t>zegt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zeggen</a:t>
            </a:r>
            <a:r>
              <a:rPr lang="en-US" dirty="0">
                <a:cs typeface="Calibri"/>
              </a:rPr>
              <a:t> wat je </a:t>
            </a:r>
            <a:r>
              <a:rPr lang="en-US" dirty="0" err="1">
                <a:cs typeface="Calibri"/>
              </a:rPr>
              <a:t>doet</a:t>
            </a:r>
            <a:r>
              <a:rPr lang="en-US" dirty="0">
                <a:cs typeface="Calibri"/>
              </a:rPr>
              <a:t>!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Kijk</a:t>
            </a:r>
            <a:r>
              <a:rPr lang="en-US" dirty="0">
                <a:cs typeface="Calibri"/>
              </a:rPr>
              <a:t> achter het </a:t>
            </a:r>
            <a:r>
              <a:rPr lang="en-US" dirty="0" err="1">
                <a:cs typeface="Calibri"/>
              </a:rPr>
              <a:t>gedrag</a:t>
            </a:r>
            <a:r>
              <a:rPr lang="en-US" dirty="0">
                <a:cs typeface="Calibri"/>
              </a:rPr>
              <a:t> van het kind, </a:t>
            </a:r>
            <a:r>
              <a:rPr lang="en-US" dirty="0" err="1">
                <a:cs typeface="Calibri"/>
              </a:rPr>
              <a:t>verdiep</a:t>
            </a:r>
            <a:r>
              <a:rPr lang="en-US" dirty="0">
                <a:cs typeface="Calibri"/>
              </a:rPr>
              <a:t> je en stel jezelf de </a:t>
            </a:r>
            <a:r>
              <a:rPr lang="en-US" dirty="0" err="1">
                <a:cs typeface="Calibri"/>
              </a:rPr>
              <a:t>vraag</a:t>
            </a:r>
            <a:r>
              <a:rPr lang="en-US" dirty="0">
                <a:cs typeface="Calibri"/>
              </a:rPr>
              <a:t> wat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mijn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handelen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om.</a:t>
            </a:r>
            <a:r>
              <a:rPr lang="en-US" dirty="0">
                <a:cs typeface="Calibri"/>
              </a:rPr>
              <a:t>...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Benutten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positieve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aspecten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gebruik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datgene</a:t>
            </a:r>
            <a:r>
              <a:rPr lang="en-US" dirty="0">
                <a:cs typeface="Calibri"/>
              </a:rPr>
              <a:t> wat </a:t>
            </a:r>
            <a:r>
              <a:rPr lang="en-US" dirty="0" err="1">
                <a:cs typeface="Calibri"/>
              </a:rPr>
              <a:t>werkt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kind! </a:t>
            </a:r>
            <a:r>
              <a:rPr lang="en-US" dirty="0" err="1">
                <a:cs typeface="Calibri"/>
              </a:rPr>
              <a:t>Vraag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zoek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uitzonderingen</a:t>
            </a:r>
            <a:r>
              <a:rPr lang="en-US" dirty="0">
                <a:cs typeface="Calibri"/>
              </a:rPr>
              <a:t>!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Belang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samenwerken</a:t>
            </a:r>
            <a:r>
              <a:rPr lang="en-US" dirty="0">
                <a:cs typeface="Calibri"/>
              </a:rPr>
              <a:t>: kind </a:t>
            </a:r>
            <a:r>
              <a:rPr lang="en-US" dirty="0" err="1">
                <a:cs typeface="Calibri"/>
              </a:rPr>
              <a:t>moet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ouders</a:t>
            </a:r>
            <a:r>
              <a:rPr lang="en-US" dirty="0">
                <a:cs typeface="Calibri"/>
              </a:rPr>
              <a:t>, school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evt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externen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voelen</a:t>
            </a:r>
            <a:r>
              <a:rPr lang="en-US" dirty="0">
                <a:cs typeface="Calibri"/>
              </a:rPr>
              <a:t>. Kind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zo het </a:t>
            </a:r>
            <a:r>
              <a:rPr lang="en-US" dirty="0" err="1">
                <a:cs typeface="Calibri"/>
              </a:rPr>
              <a:t>bes</a:t>
            </a:r>
          </a:p>
          <a:p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gezien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gehoord</a:t>
            </a:r>
            <a:r>
              <a:rPr lang="en-US" dirty="0">
                <a:cs typeface="Calibri"/>
              </a:rPr>
              <a:t>.</a:t>
            </a:r>
            <a:endParaRPr lang="en-US"/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Systematisch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planmatig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transparant</a:t>
            </a:r>
            <a:r>
              <a:rPr lang="en-US" dirty="0">
                <a:cs typeface="Calibri"/>
              </a:rPr>
              <a:t>: HGW </a:t>
            </a:r>
            <a:r>
              <a:rPr lang="en-US" dirty="0" err="1">
                <a:cs typeface="Calibri"/>
              </a:rPr>
              <a:t>cirkel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waarnemen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begrijpen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realiseren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uitvoeren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 err="1">
                <a:cs typeface="Calibri"/>
              </a:rPr>
              <a:t>Weten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elkaar</a:t>
            </a:r>
            <a:r>
              <a:rPr lang="en-US" dirty="0">
                <a:cs typeface="Calibri"/>
              </a:rPr>
              <a:t> wat er </a:t>
            </a:r>
            <a:r>
              <a:rPr lang="en-US" dirty="0" err="1">
                <a:cs typeface="Calibri"/>
              </a:rPr>
              <a:t>ingezet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hoe </a:t>
            </a:r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gemonitord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geevalueerd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B8973-132B-4F05-9AF2-34B68D0305D3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47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Cyclus handelingsgericht werken: klassenniveau,</a:t>
            </a:r>
            <a:r>
              <a:rPr lang="nl-NL" baseline="0" dirty="0"/>
              <a:t> groeps- en individueel niveau in te zetten.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FA5F9-A234-684D-A11C-F67F216ABB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CD965-2E0F-43A8-81C1-25654FFC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E744D0-15EA-4E47-9009-B0D6034D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0C693C-F0EA-4A48-AAD0-152D19FE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F07EDD-5978-48EF-881A-CAD424E8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81882-DE6F-482A-B950-04F43D98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1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7B57-86BB-499B-8FCA-BBFD369B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03435D-4775-4A23-85E1-8735B6211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7EFE5D-A8B8-45D6-A99F-B56EA82F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AC00E2-359F-42D2-A6D3-3C543933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D0B99B-133E-410F-A089-23FB750E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85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48F504-2427-46FE-836D-0E096CE6B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EC07C7-4178-47D6-B65C-B4C676BBC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91BBDC-7974-431E-B0BC-C92E3C1A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72AB97-5E64-4B61-98E2-A39E8EA6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552096-2C20-46AE-9941-3AD445D3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88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659" y="33265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3659" y="198884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778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78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DFEEF-F82D-4D4E-9091-8C469A9E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514821-0449-4A0B-9552-23A7DEF6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FC4428-DD67-4FDD-9B5D-5A112DD8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4B6866-B1CC-4D39-991C-A695190D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8C6FE3-5F2D-41FA-8CD3-3A072A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52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5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0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92B17-FDAF-194C-A18A-9BEE4AB9A84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8288" y="6381329"/>
            <a:ext cx="2844800" cy="365125"/>
          </a:xfrm>
          <a:prstGeom prst="rect">
            <a:avLst/>
          </a:prstGeom>
        </p:spPr>
        <p:txBody>
          <a:bodyPr/>
          <a:lstStyle/>
          <a:p>
            <a:fld id="{E56032C9-BD41-EF42-A8D3-625DC48FF9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F0454-3553-429B-BB2E-8D0FA27D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1957C4-926A-42D6-B42F-32C9BC2D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21DBD-1972-4D56-9716-67E888E5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C8169D-2CF6-43F8-AF85-753BDA91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C9FBF-AC0A-496C-86D0-126BDE8D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58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3D826-450D-4D45-AAA7-EE4D7DFC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F6AA28-2297-42C4-917B-1DE18D2F5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68FF68-C81A-4B79-929E-D3286C7B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9AD94E-B57B-4537-965F-DD8905A0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71525B-9C55-4804-8A49-E982A453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6447C8-387F-4BE3-9763-C125A496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25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6ED60-35FD-40E4-BB49-EFFDE529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6D4218-8448-466E-B94F-12F76763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770F09-7BCD-459E-B52F-EEE847DE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18F9DD-1A3C-4C68-9FC1-164BF8CD0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68831-15BE-40D1-AC91-334B1C42A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D154D4-D9BF-4F65-AAB8-BA0FB29C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3CDF54-B1CD-4638-AF6C-C4C0A535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1CD7FE-B6F7-4632-A8D9-47954BEB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92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A6C48-64CF-4CC5-A0F4-A4507FE5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DA798F-7D36-4F55-A921-8D14B396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D26625-3C3B-4E70-80AC-9A220220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B31EF7-5F58-4CEB-9109-0E5005BD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84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76A527-7947-4C0B-929F-11F8E3C2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F099C6-2B2C-499A-9567-3F223FEA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F28E7-92CE-46CB-AF99-AD357C8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75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4FE02-7314-4E44-9494-8949C9FA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57E87-BAB5-4E28-9A63-27F3550A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FE74C6-DF1B-4826-8121-352ADFE5C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C78980-7793-4413-BFEA-58EE6677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43C9E5-FCF6-4861-BB22-8E25640C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CCD1D1-EE7F-4864-ACF4-D49CD390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01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0FDAA-3EE4-4FCE-B591-D8143C5E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76A1A2-0B72-4023-9E06-F90E5EC42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D6278B-F145-47B4-84B1-C9971AD9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CE197A-2922-404C-8151-B1ABAEC2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C50720-3603-4104-A7B8-D9218664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BB7C04-DFEC-4818-92C8-54369614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22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06EB7C-1FB1-46B9-92AD-5EA9CA62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AE5034-B9C1-48A9-A22E-C19E6FCE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0C84A8-9852-4115-B4B4-439705DA7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057D-5C0B-4107-A831-704E4ABCDDE4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5FF859-E148-4525-B9B2-11DEC208D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E752E5-A1A1-4BBD-9DA5-E448CB464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1D7AD-506C-4CD0-BF1C-8153D30A7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47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8942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</a:t>
            </a:r>
            <a:r>
              <a:rPr lang="en-US" dirty="0"/>
              <a:t>, Arial Bold 14 </a:t>
            </a:r>
            <a:r>
              <a:rPr lang="en-US" dirty="0" err="1"/>
              <a:t>pt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regelafstand</a:t>
            </a:r>
            <a:r>
              <a:rPr lang="en-US" dirty="0"/>
              <a:t>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9616" y="1988841"/>
            <a:ext cx="8942784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Platte tekst, eigenlijk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regular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1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1400" b="1" i="0" kern="1200" spc="100" baseline="0">
          <a:solidFill>
            <a:srgbClr val="C216AB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Tx/>
        <a:buNone/>
        <a:defRPr sz="1400" b="1" i="0" kern="1200" baseline="0">
          <a:solidFill>
            <a:srgbClr val="07224A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AA65B-745A-4778-B4D3-96818AAA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cs typeface="Calibri Light"/>
              </a:rPr>
              <a:t>Handelings</a:t>
            </a:r>
            <a:r>
              <a:rPr lang="nl-NL" b="1" dirty="0">
                <a:cs typeface="Calibri Light"/>
              </a:rPr>
              <a:t> Gericht Werken en Arrangeren in een Ondersteuningsteam</a:t>
            </a:r>
          </a:p>
        </p:txBody>
      </p:sp>
      <p:pic>
        <p:nvPicPr>
          <p:cNvPr id="3076" name="Picture 4" descr="Afbeeldingsresultaat voor leerkracht doet ertoe">
            <a:extLst>
              <a:ext uri="{FF2B5EF4-FFF2-40B4-BE49-F238E27FC236}">
                <a16:creationId xmlns:a16="http://schemas.microsoft.com/office/drawing/2014/main" id="{9863E685-AA53-41C4-B416-B81C1111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11" y="2681471"/>
            <a:ext cx="6075883" cy="34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F1BD4E-8C89-40B3-B8B5-9492B5356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>
              <a:cs typeface="Calibri" panose="020F0502020204030204"/>
            </a:endParaRP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2BF1A345-1446-41AE-A5DA-D9298DA1F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036" y="2602974"/>
            <a:ext cx="8339136" cy="3586161"/>
          </a:xfrm>
          <a:prstGeom prst="rect">
            <a:avLst/>
          </a:prstGeom>
        </p:spPr>
      </p:pic>
      <p:pic>
        <p:nvPicPr>
          <p:cNvPr id="6" name="Picture 2" descr="Afbeeldingsresultaat voor blij kind cartoon">
            <a:extLst>
              <a:ext uri="{FF2B5EF4-FFF2-40B4-BE49-F238E27FC236}">
                <a16:creationId xmlns:a16="http://schemas.microsoft.com/office/drawing/2014/main" id="{F084E7F6-8685-4658-A409-AE4D3BF5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22" y="323739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579F34-F29A-4DB8-B210-8A9C8C4E916A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34CC34-76A9-431A-A7BC-2E4698202CAC}"/>
              </a:ext>
            </a:extLst>
          </p:cNvPr>
          <p:cNvSpPr txBox="1"/>
          <p:nvPr/>
        </p:nvSpPr>
        <p:spPr>
          <a:xfrm>
            <a:off x="4867275" y="33432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6108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A945B7-3AAB-4BC9-B822-BE76B5B9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 nu even écht HGW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0EC2139-C901-489A-AAC5-F9704539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40" y="1297724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/>
              <a:t>Alleen instructiebehoeften is eenzijdig en doet geen recht aan totaal ontwikkeling van een kind!</a:t>
            </a:r>
          </a:p>
          <a:p>
            <a:r>
              <a:rPr lang="nl-NL" dirty="0"/>
              <a:t>Oog voor cognitie, sociaal emotioneel, gedrag/werkhouding, onderwijsbehoeften én welke instructie-aanpak</a:t>
            </a:r>
          </a:p>
          <a:p>
            <a:r>
              <a:rPr lang="nl-NL" dirty="0"/>
              <a:t>Graag naast belemmerende ook beschermende factoren noteren</a:t>
            </a:r>
          </a:p>
          <a:p>
            <a:r>
              <a:rPr lang="nl-NL" dirty="0">
                <a:cs typeface="Calibri"/>
              </a:rPr>
              <a:t>Ga op zoek naar de haakjes (wat werkt )</a:t>
            </a:r>
          </a:p>
          <a:p>
            <a:r>
              <a:rPr lang="nl-NL" dirty="0">
                <a:cs typeface="Calibri"/>
              </a:rPr>
              <a:t>Ga in gesprek met het kind op welke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   manier dan ook</a:t>
            </a: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  </a:t>
            </a:r>
          </a:p>
        </p:txBody>
      </p:sp>
      <p:pic>
        <p:nvPicPr>
          <p:cNvPr id="2050" name="Picture 2" descr="Afbeeldingsresultaat voor meervoudige intelligentie">
            <a:extLst>
              <a:ext uri="{FF2B5EF4-FFF2-40B4-BE49-F238E27FC236}">
                <a16:creationId xmlns:a16="http://schemas.microsoft.com/office/drawing/2014/main" id="{98CD0206-A59C-49FC-9C27-0C30E4EA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71" y="3548407"/>
            <a:ext cx="3280528" cy="32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7DDD8-2164-4543-9E12-E0A60174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Van HGW naar HGA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2BE69-E4AC-472A-8583-A3755E98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l-NL" dirty="0">
                <a:ea typeface="+mn-lt"/>
                <a:cs typeface="+mn-lt"/>
              </a:rPr>
              <a:t>Wat een kind </a:t>
            </a:r>
            <a:r>
              <a:rPr lang="nl-NL" dirty="0">
                <a:solidFill>
                  <a:srgbClr val="C216AB"/>
                </a:solidFill>
                <a:ea typeface="+mn-lt"/>
                <a:cs typeface="+mn-lt"/>
              </a:rPr>
              <a:t>nodig heeft </a:t>
            </a:r>
            <a:r>
              <a:rPr lang="nl-NL" dirty="0">
                <a:ea typeface="+mn-lt"/>
                <a:cs typeface="+mn-lt"/>
              </a:rPr>
              <a:t>en niet meer (alleen) wat het kind hééft.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l-NL" dirty="0">
                <a:ea typeface="+mn-lt"/>
                <a:cs typeface="+mn-lt"/>
              </a:rPr>
              <a:t>School en ouders sámen de </a:t>
            </a:r>
            <a:r>
              <a:rPr lang="nl-NL" dirty="0">
                <a:solidFill>
                  <a:srgbClr val="C216AB"/>
                </a:solidFill>
                <a:ea typeface="+mn-lt"/>
                <a:cs typeface="+mn-lt"/>
              </a:rPr>
              <a:t>regie</a:t>
            </a:r>
            <a:br>
              <a:rPr lang="nl-NL" dirty="0">
                <a:solidFill>
                  <a:srgbClr val="C216AB"/>
                </a:solidFill>
                <a:ea typeface="+mn-lt"/>
                <a:cs typeface="+mn-lt"/>
              </a:rPr>
            </a:b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l-NL" dirty="0">
                <a:ea typeface="+mn-lt"/>
                <a:cs typeface="+mn-lt"/>
              </a:rPr>
              <a:t>De school werkt </a:t>
            </a:r>
            <a:r>
              <a:rPr lang="nl-NL" dirty="0">
                <a:solidFill>
                  <a:srgbClr val="C216AB"/>
                </a:solidFill>
                <a:ea typeface="+mn-lt"/>
                <a:cs typeface="+mn-lt"/>
              </a:rPr>
              <a:t>handelingsgericht en doelgericht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l-NL" dirty="0">
                <a:ea typeface="+mn-lt"/>
                <a:cs typeface="+mn-lt"/>
              </a:rPr>
              <a:t>Denken vanuit </a:t>
            </a:r>
            <a:r>
              <a:rPr lang="nl-NL" dirty="0">
                <a:solidFill>
                  <a:srgbClr val="C216AB"/>
                </a:solidFill>
                <a:ea typeface="+mn-lt"/>
                <a:cs typeface="+mn-lt"/>
              </a:rPr>
              <a:t>mogelijkheden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l-NL" dirty="0">
                <a:ea typeface="+mn-lt"/>
                <a:cs typeface="+mn-lt"/>
              </a:rPr>
              <a:t>Richten op wat we kunnen </a:t>
            </a:r>
            <a:r>
              <a:rPr lang="nl-NL" dirty="0">
                <a:solidFill>
                  <a:srgbClr val="C216AB"/>
                </a:solidFill>
                <a:ea typeface="+mn-lt"/>
                <a:cs typeface="+mn-lt"/>
              </a:rPr>
              <a:t>beïnvloeden</a:t>
            </a:r>
            <a:r>
              <a:rPr lang="nl-NL" dirty="0">
                <a:ea typeface="+mn-lt"/>
                <a:cs typeface="+mn-lt"/>
              </a:rPr>
              <a:t> in plaats van op</a:t>
            </a:r>
            <a:endParaRPr lang="en-US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l-NL" dirty="0">
              <a:ea typeface="+mn-lt"/>
              <a:cs typeface="+mn-lt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nl-NL" dirty="0">
                <a:ea typeface="+mn-lt"/>
                <a:cs typeface="+mn-lt"/>
              </a:rPr>
              <a:t>    ‘wat is het  meest zorgelijk’.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l-NL" dirty="0">
                <a:ea typeface="+mn-lt"/>
                <a:cs typeface="+mn-lt"/>
              </a:rPr>
              <a:t>Samenwerking onderwijs, ouders en zorg </a:t>
            </a:r>
            <a:r>
              <a:rPr lang="nl-NL" dirty="0">
                <a:solidFill>
                  <a:srgbClr val="C216AB"/>
                </a:solidFill>
                <a:ea typeface="+mn-lt"/>
                <a:cs typeface="+mn-lt"/>
              </a:rPr>
              <a:t>(Jeugdteam)</a:t>
            </a:r>
            <a:r>
              <a:rPr lang="nl-NL" dirty="0">
                <a:ea typeface="+mn-lt"/>
                <a:cs typeface="+mn-lt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7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D1236-D643-4E6D-BFD9-5C9379C7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Arrangeren op school =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02933B-D12C-46EF-8884-ED1FB197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endParaRPr lang="nl-NL">
              <a:cs typeface="Calibri" panose="020F0502020204030204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Onderwijsbehoeften ( kind )</a:t>
            </a:r>
            <a:endParaRPr lang="en-US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Ondersteuningsbehoeften ( </a:t>
            </a:r>
            <a:r>
              <a:rPr lang="nl-NL" dirty="0" err="1">
                <a:ea typeface="+mn-lt"/>
                <a:cs typeface="+mn-lt"/>
              </a:rPr>
              <a:t>lkr</a:t>
            </a:r>
            <a:r>
              <a:rPr lang="nl-NL" dirty="0">
                <a:ea typeface="+mn-lt"/>
                <a:cs typeface="+mn-lt"/>
              </a:rPr>
              <a:t>/ouders)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Beschermende en belemmerende factoren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Samen</a:t>
            </a:r>
            <a:endParaRPr lang="en-US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Doelen (SMART)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Doen wat nodig is </a:t>
            </a:r>
            <a:endParaRPr lang="en-US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De stem van de leerling</a:t>
            </a:r>
            <a:endParaRPr lang="en-US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Zo licht mogelijk</a:t>
            </a:r>
            <a:endParaRPr lang="en-US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endParaRPr lang="nl-NL" dirty="0">
              <a:ea typeface="+mn-lt"/>
              <a:cs typeface="+mn-lt"/>
            </a:endParaRPr>
          </a:p>
          <a:p>
            <a:pPr indent="-342900">
              <a:lnSpc>
                <a:spcPts val="1800"/>
              </a:lnSpc>
              <a:spcBef>
                <a:spcPts val="0"/>
              </a:spcBef>
              <a:buChar char="-"/>
            </a:pPr>
            <a:r>
              <a:rPr lang="nl-NL" dirty="0">
                <a:ea typeface="+mn-lt"/>
                <a:cs typeface="+mn-lt"/>
              </a:rPr>
              <a:t>Inzet vanuit het expertteam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4469A5-48BD-482E-ABCF-8D61CE66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86" y="4062340"/>
            <a:ext cx="5922168" cy="2555421"/>
          </a:xfrm>
          <a:prstGeom prst="rect">
            <a:avLst/>
          </a:prstGeom>
        </p:spPr>
      </p:pic>
      <p:pic>
        <p:nvPicPr>
          <p:cNvPr id="7" name="Picture 2" descr="Afbeeldingsresultaat voor blij kind cartoon">
            <a:extLst>
              <a:ext uri="{FF2B5EF4-FFF2-40B4-BE49-F238E27FC236}">
                <a16:creationId xmlns:a16="http://schemas.microsoft.com/office/drawing/2014/main" id="{9C24E4B0-1137-434D-B4FE-35C12513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78" y="407083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13C2-1D8B-4C81-9322-6E5A01D2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Het Ondersteuningsteam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33B65-6B52-4560-964A-C5224E1D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endParaRPr lang="nl-NL">
              <a:cs typeface="Calibri" panose="020F0502020204030204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Waarom?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Hoe vaak?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Wie aanwezig?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IB voorbereidend werk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nl-NL" dirty="0">
                <a:ea typeface="+mn-lt"/>
                <a:cs typeface="+mn-lt"/>
              </a:rPr>
              <a:t>   ouders-</a:t>
            </a:r>
            <a:r>
              <a:rPr lang="nl-NL" dirty="0" err="1">
                <a:ea typeface="+mn-lt"/>
                <a:cs typeface="+mn-lt"/>
              </a:rPr>
              <a:t>lkr</a:t>
            </a:r>
            <a:r>
              <a:rPr lang="nl-NL" dirty="0">
                <a:ea typeface="+mn-lt"/>
                <a:cs typeface="+mn-lt"/>
              </a:rPr>
              <a:t>-dir-externen</a:t>
            </a:r>
            <a:br>
              <a:rPr lang="nl-NL" dirty="0">
                <a:ea typeface="+mn-lt"/>
                <a:cs typeface="+mn-lt"/>
              </a:rPr>
            </a:br>
            <a:endParaRPr lang="nl-NL">
              <a:ea typeface="+mn-lt"/>
              <a:cs typeface="+mn-lt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Agenda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Het groeidocument.</a:t>
            </a:r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DD05067-A557-4006-85EC-1E1672EBE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316" y="2329127"/>
            <a:ext cx="7005637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98F8-7286-47F2-BA8A-A20418C6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Fase 1: Overzicht ( wat we weten )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3F66A7-E964-41CA-B586-4BEE9C0F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- aanleiding, verwachtingen en doel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kort beeld situatie</a:t>
            </a:r>
            <a:endParaRPr lang="nl-NL" dirty="0"/>
          </a:p>
          <a:p>
            <a:pPr marL="0" indent="0">
              <a:buNone/>
            </a:pPr>
            <a:r>
              <a:rPr lang="nl-NL" dirty="0">
                <a:cs typeface="Calibri"/>
              </a:rPr>
              <a:t>- wat is moeilijk, wat gaat goed, volgens wie, wanneer en waar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samenvatting wat we nu weten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- let op: neem mening van het kind mee!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verbindende taal: waarin zien we groei, we zoeken vandaag 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   een antwoord op</a:t>
            </a:r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E0A8E52-8022-4C5C-A416-7D6D2D3E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1386013"/>
            <a:ext cx="2743200" cy="13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92AD3-78FC-43F0-ABE6-7C9EB676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Fase 2 Inzicht ( wat begrijpen we nu beter?)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B9898-81E8-41DD-8A88-850598E6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- verklarend beeld ( hoe zou het komen dat.. 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- wisselwerking factoren van invloed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zoek, vind en benut "haakjes", analyseer positieve uitzonderingen 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  en krachtbronnen in en rond het kind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waarin zien we wel groei, wat werkt en wanneer lukt het wel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wat kan kind verder helpen, oplossingsideeën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- wat heeft kind nodig om.. Onderwijsbehoeften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   wat hebben </a:t>
            </a:r>
            <a:r>
              <a:rPr lang="nl-NL" dirty="0" err="1">
                <a:cs typeface="Calibri"/>
              </a:rPr>
              <a:t>lkr</a:t>
            </a:r>
            <a:r>
              <a:rPr lang="nl-NL" dirty="0">
                <a:cs typeface="Calibri"/>
              </a:rPr>
              <a:t> en ouders nodig om … Ondersteuningsbehoeften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79E58A7-D373-4BDF-9C56-A5AD5541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181" y="1500467"/>
            <a:ext cx="1322388" cy="13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80FA7-93E2-4CAA-8A56-AD820EA9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Fase 3 Uitzicht ( wat betekent analyse voor de aanpak )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69CDF3-2ADE-40C4-97A5-402C88C8E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Calibri" panose="020F0502020204030204"/>
              </a:rPr>
              <a:t>- weten we voldoende om vragen te beantwoorden of is er aanvullende</a:t>
            </a:r>
          </a:p>
          <a:p>
            <a:pPr marL="0" indent="0">
              <a:buNone/>
            </a:pPr>
            <a:r>
              <a:rPr lang="nl-NL" dirty="0">
                <a:cs typeface="Calibri" panose="020F0502020204030204"/>
              </a:rPr>
              <a:t>   info nodig en hoe komen we daaraan?</a:t>
            </a:r>
          </a:p>
          <a:p>
            <a:pPr marL="0" indent="0">
              <a:buNone/>
            </a:pPr>
            <a:r>
              <a:rPr lang="nl-NL" dirty="0">
                <a:cs typeface="Calibri" panose="020F0502020204030204"/>
              </a:rPr>
              <a:t>- doelen korte termijn en langere termijn</a:t>
            </a:r>
          </a:p>
          <a:p>
            <a:pPr marL="0" indent="0">
              <a:buNone/>
            </a:pPr>
            <a:r>
              <a:rPr lang="nl-NL" dirty="0">
                <a:cs typeface="Calibri" panose="020F0502020204030204"/>
              </a:rPr>
              <a:t>- aanpak wordt: </a:t>
            </a:r>
            <a:r>
              <a:rPr lang="nl-NL" dirty="0" err="1">
                <a:cs typeface="Calibri" panose="020F0502020204030204"/>
              </a:rPr>
              <a:t>lkr</a:t>
            </a:r>
            <a:r>
              <a:rPr lang="nl-NL" dirty="0">
                <a:cs typeface="Calibri" panose="020F0502020204030204"/>
              </a:rPr>
              <a:t> gaat, IB gaat, ouder(s) gaan, dir. gaat, externe gaat</a:t>
            </a: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r>
              <a:rPr lang="nl-NL">
                <a:cs typeface="Calibri" panose="020F0502020204030204"/>
              </a:rPr>
              <a:t>Haakjes worden aan de aanpak gekoppeld!</a:t>
            </a: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857B8D2-8485-4EDB-835D-980D3806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33" y="4423812"/>
            <a:ext cx="2743200" cy="15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F2124-50DD-41E3-8688-FE32B815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Afronding</a:t>
            </a:r>
            <a:endParaRPr lang="nl-NL"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C0DD0-47BE-4D2C-8226-76FE3671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- hebben we iets van elkaar nodig?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- is startvraag voldoende beantwoord?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- is iedereen 100% aan boord?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- wie stemt wat wanneer af met het kind?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- en met overige betrokkenen om kind heen?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- datum </a:t>
            </a:r>
            <a:r>
              <a:rPr lang="nl-NL" dirty="0" err="1">
                <a:cs typeface="Calibri"/>
              </a:rPr>
              <a:t>vlg</a:t>
            </a:r>
            <a:r>
              <a:rPr lang="nl-NL" dirty="0">
                <a:cs typeface="Calibri"/>
              </a:rPr>
              <a:t> overleg en wie is daarbij?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Bedank elkaar voor ieders inbreng!</a:t>
            </a:r>
            <a:endParaRPr lang="nl-NL" dirty="0">
              <a:cs typeface="Calibri"/>
            </a:endParaRPr>
          </a:p>
        </p:txBody>
      </p:sp>
      <p:pic>
        <p:nvPicPr>
          <p:cNvPr id="4" name="Afbeelding 4" descr="Afbeelding met illustratie&#10;&#10;Automatisch gegenereerde beschrijving">
            <a:extLst>
              <a:ext uri="{FF2B5EF4-FFF2-40B4-BE49-F238E27FC236}">
                <a16:creationId xmlns:a16="http://schemas.microsoft.com/office/drawing/2014/main" id="{7BDF1F56-AD63-4403-9084-AD161B13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044" y="4382017"/>
            <a:ext cx="4183856" cy="23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8D258-F3D7-4999-B1CF-9EBAC8E4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Evaluatie </a:t>
            </a:r>
            <a:endParaRPr lang="nl-NL"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5800F-CA19-416A-A46D-112A0880F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- proces  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* was iedereen aanwezig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* alle fasen doorlopen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* doelen OT behaald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* toon en sfeer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* hoe werkten de rollen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- inhoud </a:t>
            </a:r>
          </a:p>
          <a:p>
            <a:pPr marL="0" indent="0">
              <a:buNone/>
            </a:pPr>
            <a:r>
              <a:rPr lang="nl-NL">
                <a:cs typeface="Calibri"/>
              </a:rPr>
              <a:t>* alle input zinvol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>
                <a:cs typeface="Calibri"/>
              </a:rPr>
              <a:t>* werd er expertise gemist</a:t>
            </a:r>
            <a:endParaRPr lang="nl-NL" dirty="0">
              <a:cs typeface="Calibri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01D4C61-0FF9-4D78-8917-7C1CF96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93" y="1281908"/>
            <a:ext cx="4655342" cy="4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3EF35-C8F6-4391-8ECE-CBF47742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Achtergrondinfo en </a:t>
            </a:r>
            <a:r>
              <a:rPr lang="nl-NL" b="1" dirty="0" err="1">
                <a:cs typeface="Calibri Light"/>
              </a:rPr>
              <a:t>kaartenset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D6CD0F7-3F5E-42D5-9B6A-FDCE82DDF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207" y="1479551"/>
            <a:ext cx="10915649" cy="4805361"/>
          </a:xfrm>
        </p:spPr>
      </p:pic>
    </p:spTree>
    <p:extLst>
      <p:ext uri="{BB962C8B-B14F-4D97-AF65-F5344CB8AC3E}">
        <p14:creationId xmlns:p14="http://schemas.microsoft.com/office/powerpoint/2010/main" val="16234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2C91B8-97CD-452C-B75E-8EEDF9AB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3923" y="-2076418"/>
            <a:ext cx="10700375" cy="1325563"/>
          </a:xfrm>
        </p:spPr>
        <p:txBody>
          <a:bodyPr/>
          <a:lstStyle/>
          <a:p>
            <a:r>
              <a:rPr lang="nl-NL" dirty="0"/>
              <a:t>                            14-01-2020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A9301F2-8D90-4BF0-8CF9-BD26A68EF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Waarom zijn we hier?</a:t>
            </a:r>
          </a:p>
          <a:p>
            <a:r>
              <a:rPr lang="nl-NL" dirty="0"/>
              <a:t>Opbrengsten </a:t>
            </a:r>
            <a:endParaRPr lang="nl-NL">
              <a:cs typeface="Calibri"/>
            </a:endParaRPr>
          </a:p>
          <a:p>
            <a:r>
              <a:rPr lang="nl-NL" dirty="0"/>
              <a:t>Persoonlijk leiderschap als basis</a:t>
            </a:r>
            <a:endParaRPr lang="nl-NL" dirty="0">
              <a:cs typeface="Calibri"/>
            </a:endParaRPr>
          </a:p>
          <a:p>
            <a:r>
              <a:rPr lang="nl-NL" dirty="0"/>
              <a:t>CAR en kind betrekken in eigen proces</a:t>
            </a:r>
            <a:endParaRPr lang="nl-NL" dirty="0">
              <a:cs typeface="Calibri"/>
            </a:endParaRPr>
          </a:p>
          <a:p>
            <a:r>
              <a:rPr lang="nl-NL" dirty="0"/>
              <a:t>HGW/HGA pijlers</a:t>
            </a:r>
            <a:endParaRPr lang="nl-NL" dirty="0">
              <a:cs typeface="Calibri"/>
            </a:endParaRPr>
          </a:p>
          <a:p>
            <a:r>
              <a:rPr lang="nl-NL" dirty="0"/>
              <a:t>Nut en werkwijze samenwerken in een Ondersteuningsteam</a:t>
            </a: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458BD732-B008-49F1-8943-6029860E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69" y="671831"/>
            <a:ext cx="4576761" cy="21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4D9C-5A0C-4183-9C53-EE5298B1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85" y="0"/>
            <a:ext cx="10670381" cy="1837531"/>
          </a:xfrm>
        </p:spPr>
        <p:txBody>
          <a:bodyPr>
            <a:normAutofit/>
          </a:bodyPr>
          <a:lstStyle/>
          <a:p>
            <a:r>
              <a:rPr lang="nl-NL" sz="2400" b="1" dirty="0">
                <a:latin typeface="+mn-lt"/>
              </a:rPr>
              <a:t>Opbrengst     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7D04D-0B2E-49D8-B4E8-6513D853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/>
              <a:t>Je begrijpt de context van HGW en HGA</a:t>
            </a:r>
          </a:p>
          <a:p>
            <a:r>
              <a:rPr lang="nl-NL" sz="2400" dirty="0"/>
              <a:t>Je begrijpt dat JIJ ertoe doet</a:t>
            </a:r>
            <a:endParaRPr lang="nl-NL" sz="2400" dirty="0">
              <a:cs typeface="Calibri"/>
            </a:endParaRPr>
          </a:p>
          <a:p>
            <a:r>
              <a:rPr lang="nl-NL" sz="2400">
                <a:ea typeface="+mn-lt"/>
                <a:cs typeface="+mn-lt"/>
              </a:rPr>
              <a:t>Je begrijpt dat 't het proces van het kind is, dat erbij betrekken van belang is en dat </a:t>
            </a:r>
            <a:r>
              <a:rPr lang="nl-NL" sz="2400" dirty="0">
                <a:ea typeface="+mn-lt"/>
                <a:cs typeface="+mn-lt"/>
              </a:rPr>
              <a:t>je het kind in zijn geheel moet zien</a:t>
            </a:r>
            <a:endParaRPr lang="nl-NL" sz="2400" dirty="0">
              <a:cs typeface="Calibri" panose="020F0502020204030204"/>
            </a:endParaRPr>
          </a:p>
          <a:p>
            <a:r>
              <a:rPr lang="nl-NL" sz="2400" dirty="0">
                <a:cs typeface="Calibri" panose="020F0502020204030204"/>
              </a:rPr>
              <a:t>Je bent geïnformeerd over het nut en de werkwijze van een Ondersteuningsteam</a:t>
            </a:r>
          </a:p>
          <a:p>
            <a:r>
              <a:rPr lang="nl-NL" sz="2400" dirty="0">
                <a:ea typeface="+mn-lt"/>
                <a:cs typeface="+mn-lt"/>
              </a:rPr>
              <a:t>Je onderschrijft het belang van samenwerken ( in een OT )</a:t>
            </a:r>
            <a:endParaRPr lang="nl-NL" sz="2400" dirty="0">
              <a:cs typeface="Calibri" panose="020F0502020204030204"/>
            </a:endParaRP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>
              <a:cs typeface="Calibri" panose="020F0502020204030204"/>
            </a:endParaRPr>
          </a:p>
        </p:txBody>
      </p:sp>
      <p:pic>
        <p:nvPicPr>
          <p:cNvPr id="1026" name="Picture 2" descr="Afbeeldingsresultaat voor check">
            <a:extLst>
              <a:ext uri="{FF2B5EF4-FFF2-40B4-BE49-F238E27FC236}">
                <a16:creationId xmlns:a16="http://schemas.microsoft.com/office/drawing/2014/main" id="{5FD2F1A5-3E2F-437E-A255-093D541B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23" y="4366179"/>
            <a:ext cx="2197365" cy="21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53B1D-47A8-455A-AE56-3C511CCB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cs typeface="Calibri Light"/>
              </a:rPr>
              <a:t>De basis...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012F2739-E252-45AF-8937-44354A554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9517" y="1505972"/>
            <a:ext cx="8670130" cy="4993479"/>
          </a:xfrm>
        </p:spPr>
      </p:pic>
    </p:spTree>
    <p:extLst>
      <p:ext uri="{BB962C8B-B14F-4D97-AF65-F5344CB8AC3E}">
        <p14:creationId xmlns:p14="http://schemas.microsoft.com/office/powerpoint/2010/main" val="8052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416FC8-43C0-49BA-BB62-E69FB570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B51677-B18A-4991-962C-5AF41559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Competentie  : ik kan het, zelfvertrouwen</a:t>
            </a:r>
          </a:p>
          <a:p>
            <a:r>
              <a:rPr lang="nl-NL" dirty="0"/>
              <a:t>Autonomie     : ik kan het zelf en ik mag kiezen</a:t>
            </a:r>
          </a:p>
          <a:p>
            <a:r>
              <a:rPr lang="nl-NL" dirty="0"/>
              <a:t>Relatie             : ik hoor erbij, de juf en meester hebben belangstelling</a:t>
            </a:r>
          </a:p>
          <a:p>
            <a:pPr marL="0" indent="0">
              <a:buNone/>
            </a:pPr>
            <a:r>
              <a:rPr lang="nl-NL" dirty="0"/>
              <a:t>                              voor mij!                  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maak jij verschil voor een kind?</a:t>
            </a:r>
            <a:br>
              <a:rPr lang="nl-NL" dirty="0"/>
            </a:br>
            <a:r>
              <a:rPr lang="nl-NL" dirty="0"/>
              <a:t>Hoe weet je dat je het juiste doet?</a:t>
            </a:r>
            <a:br>
              <a:rPr lang="nl-NL" dirty="0"/>
            </a:br>
            <a:r>
              <a:rPr lang="nl-NL" dirty="0"/>
              <a:t>Wat doe je als je een kind nog niet goed in CAR begrijpt?</a:t>
            </a:r>
          </a:p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blij kind cartoon">
            <a:extLst>
              <a:ext uri="{FF2B5EF4-FFF2-40B4-BE49-F238E27FC236}">
                <a16:creationId xmlns:a16="http://schemas.microsoft.com/office/drawing/2014/main" id="{379E9C5B-88AA-40C3-97BE-B640EC0F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47" y="351124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D3356-FD93-47C5-8E5E-C6252BEF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a typeface="+mj-lt"/>
                <a:cs typeface="+mj-lt"/>
              </a:rPr>
              <a:t>Hoe ziet het kind zichzelf?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B25A79-3D00-49FC-8119-90BEDEAC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  </a:t>
            </a:r>
            <a:endParaRPr lang="nl-NL"/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 • Hoe beleeft het kind de geconstateerde zorgen/problemen? </a:t>
            </a: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 • Wat kan/doet het kind goed, waar heeft de </a:t>
            </a:r>
            <a:r>
              <a:rPr lang="nl-NL" dirty="0" err="1">
                <a:ea typeface="+mn-lt"/>
                <a:cs typeface="+mn-lt"/>
              </a:rPr>
              <a:t>ll</a:t>
            </a:r>
            <a:r>
              <a:rPr lang="nl-NL" dirty="0">
                <a:ea typeface="+mn-lt"/>
                <a:cs typeface="+mn-lt"/>
              </a:rPr>
              <a:t> plezier in?    </a:t>
            </a: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    Krachtbronnen ontdekken</a:t>
            </a: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•  Wat vindt het kind lastig? Ook in benadering en begeleiding. </a:t>
            </a: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•  Oplossingsideeën van de leerling zelf? </a:t>
            </a:r>
          </a:p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•  En, ziet het kind de voorgestelde aanpak zitten?</a:t>
            </a: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4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8692A1-65F2-4141-9C8A-DACEC301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Laat je kennen en ontdek hoe kinderen jou zien!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47A9EA0-4DAC-4886-AD9A-70BCE45F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4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Kinderen willen ervaren dat je voor hen gaat, achter hen staat en er bent om hen te helpen en te begeleiden, maar het gaat nog verder: kinderen willen jou kennen en kunnen snappen! Hoe veilig, duidelijk en voorspelbaar ben je?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Wanneer ben ik trots op jullie?</a:t>
            </a:r>
          </a:p>
          <a:p>
            <a:r>
              <a:rPr lang="nl-NL" dirty="0"/>
              <a:t>Waar word ik heel blij van in de klas?</a:t>
            </a:r>
          </a:p>
          <a:p>
            <a:r>
              <a:rPr lang="nl-NL" dirty="0"/>
              <a:t>Waar reageer ik ongeduldig op?</a:t>
            </a:r>
          </a:p>
          <a:p>
            <a:r>
              <a:rPr lang="nl-NL" dirty="0"/>
              <a:t>Hoe vind je dat ik lesstof uitleg?</a:t>
            </a:r>
          </a:p>
          <a:p>
            <a:r>
              <a:rPr lang="nl-NL" dirty="0"/>
              <a:t>Vind je dat ik minder streng of juist strenger zou moeten zijn? In welke situaties?</a:t>
            </a:r>
          </a:p>
        </p:txBody>
      </p:sp>
      <p:pic>
        <p:nvPicPr>
          <p:cNvPr id="3074" name="Picture 2" descr="Afbeeldingsresultaat voor hartje">
            <a:extLst>
              <a:ext uri="{FF2B5EF4-FFF2-40B4-BE49-F238E27FC236}">
                <a16:creationId xmlns:a16="http://schemas.microsoft.com/office/drawing/2014/main" id="{57A8CDE5-297F-4974-8F17-2E213BAB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80" y="309961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1D00AB4-A8C4-4939-A500-EEECEB66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7 pijlers HGW en HGA anno 2021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17C1FBB-E2D3-49C5-B0D7-8E3214AB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490"/>
            <a:ext cx="14455143" cy="4351338"/>
          </a:xfrm>
        </p:spPr>
        <p:txBody>
          <a:bodyPr/>
          <a:lstStyle/>
          <a:p>
            <a:r>
              <a:rPr lang="nl-NL" dirty="0"/>
              <a:t>Doelgericht werken</a:t>
            </a:r>
          </a:p>
          <a:p>
            <a:r>
              <a:rPr lang="nl-NL" dirty="0"/>
              <a:t>Aansluiten bij onderwijs-en opvoedingsbehoeften</a:t>
            </a:r>
          </a:p>
          <a:p>
            <a:r>
              <a:rPr lang="nl-NL" dirty="0" err="1"/>
              <a:t>Transactionele</a:t>
            </a:r>
            <a:r>
              <a:rPr lang="nl-NL" dirty="0"/>
              <a:t> benadering</a:t>
            </a:r>
          </a:p>
          <a:p>
            <a:r>
              <a:rPr lang="nl-NL" dirty="0"/>
              <a:t>De leerkracht maakt het verschil</a:t>
            </a:r>
          </a:p>
          <a:p>
            <a:r>
              <a:rPr lang="nl-NL" dirty="0"/>
              <a:t>Benutten van positieve aspecten</a:t>
            </a:r>
          </a:p>
          <a:p>
            <a:r>
              <a:rPr lang="nl-NL" dirty="0"/>
              <a:t>Belang van samenwerken</a:t>
            </a:r>
          </a:p>
          <a:p>
            <a:r>
              <a:rPr lang="nl-NL" dirty="0"/>
              <a:t>Systemisch, planmatig en transparant   </a:t>
            </a:r>
          </a:p>
        </p:txBody>
      </p:sp>
      <p:pic>
        <p:nvPicPr>
          <p:cNvPr id="3074" name="Picture 2" descr="Afbeeldingsresultaat voor pijlers">
            <a:extLst>
              <a:ext uri="{FF2B5EF4-FFF2-40B4-BE49-F238E27FC236}">
                <a16:creationId xmlns:a16="http://schemas.microsoft.com/office/drawing/2014/main" id="{16F2AC36-1BC1-4632-9E1E-307F5E79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71" y="4664958"/>
            <a:ext cx="367925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\\SRVAED\Users$\j.vansplunter\HGW\Cyclus handelingsgericht wer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26EA782-1584-4DEA-B1F6-8C380C8C0761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7959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P PPO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9DD46F7CB504B897B84A95002C1D5" ma:contentTypeVersion="8" ma:contentTypeDescription="Een nieuw document maken." ma:contentTypeScope="" ma:versionID="082e1d30b536b61174d48bb06bd848c2">
  <xsd:schema xmlns:xsd="http://www.w3.org/2001/XMLSchema" xmlns:xs="http://www.w3.org/2001/XMLSchema" xmlns:p="http://schemas.microsoft.com/office/2006/metadata/properties" xmlns:ns2="317eff37-d504-490b-b7dd-111288dbd494" targetNamespace="http://schemas.microsoft.com/office/2006/metadata/properties" ma:root="true" ma:fieldsID="80c203bdec21081ae42268cdd8a415d3" ns2:_="">
    <xsd:import namespace="317eff37-d504-490b-b7dd-111288dbd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eff37-d504-490b-b7dd-111288dbd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6D231-ADAE-4AD1-AC5C-892FA427743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b4094ba-ce3e-482a-b82c-6a71e5347f1c"/>
    <ds:schemaRef ds:uri="9c82a041-9140-4718-bd5e-9b1bba72bb7e"/>
    <ds:schemaRef ds:uri="http://www.w3.org/XML/1998/namespace"/>
    <ds:schemaRef ds:uri="ae282f9c-d100-4acc-8f48-f2fb0f34ed21"/>
  </ds:schemaRefs>
</ds:datastoreItem>
</file>

<file path=customXml/itemProps2.xml><?xml version="1.0" encoding="utf-8"?>
<ds:datastoreItem xmlns:ds="http://schemas.openxmlformats.org/officeDocument/2006/customXml" ds:itemID="{707F44B7-CDBB-4467-8884-1EDB5216F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B96725-F75C-41AD-A7A8-81BCD109A54D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817</Words>
  <Application>Microsoft Office PowerPoint</Application>
  <PresentationFormat>Breedbeeld</PresentationFormat>
  <Paragraphs>286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Kantoorthema</vt:lpstr>
      <vt:lpstr>PPP PPO format</vt:lpstr>
      <vt:lpstr>Handelings Gericht Werken en Arrangeren in een Ondersteuningsteam</vt:lpstr>
      <vt:lpstr>                            14-01-2020</vt:lpstr>
      <vt:lpstr>Opbrengst      </vt:lpstr>
      <vt:lpstr>De basis...</vt:lpstr>
      <vt:lpstr>CAR</vt:lpstr>
      <vt:lpstr>Hoe ziet het kind zichzelf?</vt:lpstr>
      <vt:lpstr>Laat je kennen en ontdek hoe kinderen jou zien!</vt:lpstr>
      <vt:lpstr>De 7 pijlers HGW en HGA anno 2021</vt:lpstr>
      <vt:lpstr>PowerPoint-presentatie</vt:lpstr>
      <vt:lpstr>En nu even écht HGW </vt:lpstr>
      <vt:lpstr>Van HGW naar HGA</vt:lpstr>
      <vt:lpstr>Arrangeren op school =</vt:lpstr>
      <vt:lpstr>Het Ondersteuningsteam</vt:lpstr>
      <vt:lpstr>Fase 1: Overzicht ( wat we weten )</vt:lpstr>
      <vt:lpstr>Fase 2 Inzicht ( wat begrijpen we nu beter?)</vt:lpstr>
      <vt:lpstr>Fase 3 Uitzicht ( wat betekent analyse voor de aanpak )</vt:lpstr>
      <vt:lpstr>Afronding</vt:lpstr>
      <vt:lpstr>Evaluatie </vt:lpstr>
      <vt:lpstr>Achtergrondinfo en kaartenset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Opfrisser HGW</dc:title>
  <dc:creator>Margreet Tomassen</dc:creator>
  <cp:lastModifiedBy>Joukje van Splunter</cp:lastModifiedBy>
  <cp:revision>784</cp:revision>
  <dcterms:created xsi:type="dcterms:W3CDTF">2020-01-13T07:48:31Z</dcterms:created>
  <dcterms:modified xsi:type="dcterms:W3CDTF">2022-02-07T14:41:49Z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0x010100C679DD46F7CB504B897B84A95002C1D5</vt:lpwstr>
  </property>
</Properties>
</file>